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688" r:id="rId3"/>
  </p:sldMasterIdLst>
  <p:notesMasterIdLst>
    <p:notesMasterId r:id="rId50"/>
  </p:notesMasterIdLst>
  <p:handoutMasterIdLst>
    <p:handoutMasterId r:id="rId51"/>
  </p:handoutMasterIdLst>
  <p:sldIdLst>
    <p:sldId id="842" r:id="rId4"/>
    <p:sldId id="840" r:id="rId5"/>
    <p:sldId id="843" r:id="rId6"/>
    <p:sldId id="844" r:id="rId7"/>
    <p:sldId id="845" r:id="rId8"/>
    <p:sldId id="890" r:id="rId9"/>
    <p:sldId id="846" r:id="rId10"/>
    <p:sldId id="848" r:id="rId11"/>
    <p:sldId id="849" r:id="rId12"/>
    <p:sldId id="850" r:id="rId13"/>
    <p:sldId id="851" r:id="rId14"/>
    <p:sldId id="852" r:id="rId15"/>
    <p:sldId id="853" r:id="rId16"/>
    <p:sldId id="854" r:id="rId17"/>
    <p:sldId id="855" r:id="rId18"/>
    <p:sldId id="857" r:id="rId19"/>
    <p:sldId id="858" r:id="rId20"/>
    <p:sldId id="859" r:id="rId21"/>
    <p:sldId id="860" r:id="rId22"/>
    <p:sldId id="861" r:id="rId23"/>
    <p:sldId id="862" r:id="rId24"/>
    <p:sldId id="863" r:id="rId25"/>
    <p:sldId id="891" r:id="rId26"/>
    <p:sldId id="865" r:id="rId27"/>
    <p:sldId id="866" r:id="rId28"/>
    <p:sldId id="867" r:id="rId29"/>
    <p:sldId id="869" r:id="rId30"/>
    <p:sldId id="870" r:id="rId31"/>
    <p:sldId id="872" r:id="rId32"/>
    <p:sldId id="873" r:id="rId33"/>
    <p:sldId id="874" r:id="rId34"/>
    <p:sldId id="875" r:id="rId35"/>
    <p:sldId id="892" r:id="rId36"/>
    <p:sldId id="877" r:id="rId37"/>
    <p:sldId id="878" r:id="rId38"/>
    <p:sldId id="879" r:id="rId39"/>
    <p:sldId id="880" r:id="rId40"/>
    <p:sldId id="881" r:id="rId41"/>
    <p:sldId id="882" r:id="rId42"/>
    <p:sldId id="883" r:id="rId43"/>
    <p:sldId id="884" r:id="rId44"/>
    <p:sldId id="885" r:id="rId45"/>
    <p:sldId id="886" r:id="rId46"/>
    <p:sldId id="887" r:id="rId47"/>
    <p:sldId id="888" r:id="rId48"/>
    <p:sldId id="839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D03A2C-4F56-4289-AC64-76E5F4F32EC4}">
          <p14:sldIdLst/>
        </p14:section>
        <p14:section name="Default Section" id="{6C68F128-8132-409A-AF4A-DBC4DCE6ECC5}">
          <p14:sldIdLst>
            <p14:sldId id="842"/>
            <p14:sldId id="840"/>
            <p14:sldId id="843"/>
            <p14:sldId id="844"/>
            <p14:sldId id="845"/>
            <p14:sldId id="890"/>
            <p14:sldId id="846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7"/>
            <p14:sldId id="858"/>
            <p14:sldId id="859"/>
            <p14:sldId id="860"/>
            <p14:sldId id="861"/>
            <p14:sldId id="862"/>
            <p14:sldId id="863"/>
            <p14:sldId id="891"/>
            <p14:sldId id="865"/>
            <p14:sldId id="866"/>
            <p14:sldId id="867"/>
            <p14:sldId id="869"/>
            <p14:sldId id="870"/>
            <p14:sldId id="872"/>
            <p14:sldId id="873"/>
            <p14:sldId id="874"/>
            <p14:sldId id="875"/>
            <p14:sldId id="892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3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4C56D-F37B-8A93-8258-4BF24177998C}" v="17" dt="2020-04-21T01:07:19.938"/>
    <p1510:client id="{911AC38F-A83B-4353-B036-3C5696465EEF}" v="1" dt="2020-12-02T05:18:45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3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685716-0B86-48B7-BEA9-37CA52C515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E7D5C2-DAED-422E-82F5-22D0A5911E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D528E-2EDA-4474-866A-DF716A159D9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20EE1-4C2B-4935-9973-3362F94C9B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88557-6C08-4635-8E6B-3565CCFBAA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49345-F011-4943-B160-9EA408A4C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10241-759B-45E0-98F4-1DCE48CEAB8A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2114C-AB4D-4D86-844B-4975A0F34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4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69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246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88695" y="6492875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923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2550" y="6492875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78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2550" y="6487969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74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8695" y="6492875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46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18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7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62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6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795267"/>
          </a:xfrm>
        </p:spPr>
        <p:txBody>
          <a:bodyPr/>
          <a:lstStyle>
            <a:lvl1pPr>
              <a:defRPr sz="4000" b="1" baseline="0">
                <a:latin typeface="Linh AvantGarde" panose="02000603030000020004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4509"/>
            <a:ext cx="7886700" cy="4982442"/>
          </a:xfrm>
        </p:spPr>
        <p:txBody>
          <a:bodyPr/>
          <a:lstStyle>
            <a:lvl1pPr>
              <a:defRPr sz="2800" baseline="0">
                <a:latin typeface="Linh AvantGarde" panose="02000603030000020004"/>
              </a:defRPr>
            </a:lvl1pPr>
            <a:lvl2pPr>
              <a:defRPr baseline="0">
                <a:latin typeface="Linh AvantGarde" panose="02000603030000020004"/>
              </a:defRPr>
            </a:lvl2pPr>
            <a:lvl3pPr>
              <a:defRPr baseline="0">
                <a:latin typeface="Linh AvantGarde" panose="02000603030000020004"/>
              </a:defRPr>
            </a:lvl3pPr>
            <a:lvl4pPr>
              <a:defRPr baseline="0">
                <a:latin typeface="Linh AvantGarde" panose="02000603030000020004"/>
              </a:defRPr>
            </a:lvl4pPr>
            <a:lvl5pPr>
              <a:defRPr baseline="0">
                <a:latin typeface="Linh AvantGarde" panose="020006030300000200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614" y="6474114"/>
            <a:ext cx="11430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601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33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24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677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46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964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3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141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Linh AvantGarde" panose="02000603030000020004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14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795267"/>
          </a:xfrm>
        </p:spPr>
        <p:txBody>
          <a:bodyPr/>
          <a:lstStyle>
            <a:lvl1pPr>
              <a:defRPr sz="4000" b="1" baseline="0">
                <a:latin typeface="Linh AvantGarde" panose="02000603030000020004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94509"/>
            <a:ext cx="7886700" cy="4982442"/>
          </a:xfrm>
        </p:spPr>
        <p:txBody>
          <a:bodyPr/>
          <a:lstStyle>
            <a:lvl1pPr>
              <a:defRPr sz="2800" baseline="0">
                <a:latin typeface="Linh AvantGarde" panose="02000603030000020004"/>
              </a:defRPr>
            </a:lvl1pPr>
            <a:lvl2pPr>
              <a:defRPr baseline="0">
                <a:latin typeface="Linh AvantGarde" panose="02000603030000020004"/>
              </a:defRPr>
            </a:lvl2pPr>
            <a:lvl3pPr>
              <a:defRPr baseline="0">
                <a:latin typeface="Linh AvantGarde" panose="02000603030000020004"/>
              </a:defRPr>
            </a:lvl3pPr>
            <a:lvl4pPr>
              <a:defRPr baseline="0">
                <a:latin typeface="Linh AvantGarde" panose="02000603030000020004"/>
              </a:defRPr>
            </a:lvl4pPr>
            <a:lvl5pPr>
              <a:defRPr baseline="0">
                <a:latin typeface="Linh AvantGarde" panose="02000603030000020004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0614" y="6474114"/>
            <a:ext cx="11430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0784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3891" y="6474113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86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3966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227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93891" y="6474113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757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6186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879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93891" y="6492874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2372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4222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188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97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5363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916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339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4038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88695" y="6492875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06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2550" y="6492875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28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6186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755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2550" y="6487969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6870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88695" y="6492875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75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93891" y="6492874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54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5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81176"/>
            <a:ext cx="2711450" cy="424497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7745" y="6479020"/>
            <a:ext cx="1117600" cy="365125"/>
          </a:xfrm>
        </p:spPr>
        <p:txBody>
          <a:bodyPr/>
          <a:lstStyle/>
          <a:p>
            <a:fld id="{11F88B7E-86B8-4862-842E-2DB840C1E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3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73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0655"/>
            <a:ext cx="7886700" cy="500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34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3" r:id="rId7"/>
    <p:sldLayoutId id="2147483672" r:id="rId8"/>
    <p:sldLayoutId id="2147483667" r:id="rId9"/>
    <p:sldLayoutId id="2147483675" r:id="rId10"/>
    <p:sldLayoutId id="2147483674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inh AvantGarde" panose="02000603030000020004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779AE-6136-48F8-97E4-46CCF9103514}" type="datetimeFigureOut">
              <a:rPr lang="en-US" smtClean="0"/>
              <a:t>8/15/24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B5FC6-847D-4BB4-8B16-FC5C81C27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5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731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0655"/>
            <a:ext cx="7886700" cy="5005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7750" y="6432551"/>
            <a:ext cx="111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1F88B7E-86B8-4862-842E-2DB840C1EC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27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inh AvantGarde" panose="02000603030000020004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inh AvantGarde" panose="02000603030000020004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22988E-C6B6-4031-90F1-6573C99F0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931" y="2235199"/>
            <a:ext cx="7958138" cy="4462483"/>
          </a:xfrm>
        </p:spPr>
        <p:txBody>
          <a:bodyPr>
            <a:normAutofit/>
          </a:bodyPr>
          <a:lstStyle/>
          <a:p>
            <a:r>
              <a:rPr lang="en-US" sz="5400" dirty="0" err="1"/>
              <a:t>Học</a:t>
            </a:r>
            <a:r>
              <a:rPr lang="en-US" sz="5400" dirty="0"/>
              <a:t> </a:t>
            </a:r>
            <a:r>
              <a:rPr lang="en-US" sz="5400" dirty="0" err="1"/>
              <a:t>máy</a:t>
            </a:r>
            <a:r>
              <a:rPr lang="en-US" sz="5400" dirty="0"/>
              <a:t> </a:t>
            </a:r>
            <a:r>
              <a:rPr lang="en-US" sz="5400" dirty="0" err="1"/>
              <a:t>cơ</a:t>
            </a:r>
            <a:r>
              <a:rPr lang="en-US" sz="5400" dirty="0"/>
              <a:t> </a:t>
            </a:r>
            <a:r>
              <a:rPr lang="en-US" sz="5400" dirty="0" err="1"/>
              <a:t>bản</a:t>
            </a:r>
            <a:br>
              <a:rPr lang="en-US" sz="5400" dirty="0"/>
            </a:br>
            <a:br>
              <a:rPr lang="en-US" sz="4800" dirty="0"/>
            </a:br>
            <a:r>
              <a:rPr lang="en-US" sz="4400" b="0" dirty="0"/>
              <a:t>Naïve Bayes</a:t>
            </a:r>
            <a:br>
              <a:rPr lang="en-US" sz="4400" b="0" dirty="0"/>
            </a:br>
            <a:r>
              <a:rPr lang="en-US" sz="4400" b="0" dirty="0"/>
              <a:t> </a:t>
            </a:r>
            <a:br>
              <a:rPr lang="en-US" sz="4400" b="0" dirty="0"/>
            </a:br>
            <a:br>
              <a:rPr lang="en-US" sz="4400" b="0" dirty="0"/>
            </a:br>
            <a:r>
              <a:rPr lang="en-US" sz="4400" b="0" dirty="0" err="1"/>
              <a:t>Nguyễn</a:t>
            </a:r>
            <a:r>
              <a:rPr lang="en-US" sz="4400" b="0" dirty="0"/>
              <a:t> </a:t>
            </a:r>
            <a:r>
              <a:rPr lang="en-US" sz="4400" b="0" dirty="0" err="1"/>
              <a:t>Đức</a:t>
            </a:r>
            <a:r>
              <a:rPr lang="en-US" sz="4400" b="0"/>
              <a:t> Anh</a:t>
            </a:r>
            <a:br>
              <a:rPr lang="en-US" sz="4400" b="0" dirty="0"/>
            </a:br>
            <a:endParaRPr lang="en-US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FB227-EC19-4559-BD5E-E26549F636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987145" y="6483064"/>
            <a:ext cx="11176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ACC793-D879-4A72-AB4C-25BC676A92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11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Biến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ngẫu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nhiên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nhị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phân</a:t>
            </a:r>
            <a:endParaRPr sz="36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22DB-BA1D-044F-A57E-712336A3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134841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biến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ngẫu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nhiên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nhị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phân</a:t>
            </a:r>
            <a:r>
              <a:rPr lang="en-US" sz="2400" dirty="0">
                <a:latin typeface="Arial" panose="020B0604020202020204" pitchFamily="34" charset="0"/>
              </a:rPr>
              <a:t> (</a:t>
            </a:r>
            <a:r>
              <a:rPr lang="en-US" sz="2400" dirty="0" err="1">
                <a:latin typeface="Arial" panose="020B0604020202020204" pitchFamily="34" charset="0"/>
              </a:rPr>
              <a:t>boolean</a:t>
            </a:r>
            <a:r>
              <a:rPr lang="en-US" sz="2400" dirty="0">
                <a:latin typeface="Arial" panose="020B0604020202020204" pitchFamily="34" charset="0"/>
              </a:rPr>
              <a:t>) </a:t>
            </a:r>
            <a:r>
              <a:rPr lang="en-US" sz="2400" dirty="0" err="1">
                <a:latin typeface="Arial" panose="020B0604020202020204" pitchFamily="34" charset="0"/>
              </a:rPr>
              <a:t>chỉ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nhận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giá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Đúng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hoặc</a:t>
            </a:r>
            <a:r>
              <a:rPr lang="en-US" sz="2400" dirty="0">
                <a:latin typeface="Arial" panose="020B0604020202020204" pitchFamily="34" charset="0"/>
              </a:rPr>
              <a:t> Sai.</a:t>
            </a:r>
          </a:p>
          <a:p>
            <a:r>
              <a:rPr lang="en-US" sz="2400" dirty="0" err="1">
                <a:latin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số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tiên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đề</a:t>
            </a:r>
            <a:r>
              <a:rPr lang="en-US" sz="24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0 ≤ 𝑃(𝐴) ≤ 1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P(true) = 1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P(false) = 0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𝑃(𝐴 </a:t>
            </a:r>
            <a:r>
              <a:rPr lang="en-US" sz="2000" dirty="0" err="1">
                <a:latin typeface="Arial" panose="020B0604020202020204" pitchFamily="34" charset="0"/>
              </a:rPr>
              <a:t>hoặc</a:t>
            </a:r>
            <a:r>
              <a:rPr lang="en-US" sz="2000" dirty="0">
                <a:latin typeface="Arial" panose="020B0604020202020204" pitchFamily="34" charset="0"/>
              </a:rPr>
              <a:t> 𝐵) = 𝑃(𝐴) + 𝑃(𝐵) - 𝑃(𝐴, 𝐵)</a:t>
            </a:r>
          </a:p>
          <a:p>
            <a:r>
              <a:rPr lang="en-US" sz="2400" dirty="0" err="1">
                <a:latin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số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hệ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quả</a:t>
            </a:r>
            <a:r>
              <a:rPr lang="en-US" sz="24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P(</a:t>
            </a:r>
            <a:r>
              <a:rPr lang="en-US" sz="2000" dirty="0" err="1">
                <a:latin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phải</a:t>
            </a:r>
            <a:r>
              <a:rPr lang="en-US" sz="2000" dirty="0">
                <a:latin typeface="Arial" panose="020B0604020202020204" pitchFamily="34" charset="0"/>
              </a:rPr>
              <a:t> A) = P(~ A) = 1 - P(A)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P(A) = P(A, B) + P(A, ~ 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487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biến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ngẫu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nhiên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đa</a:t>
            </a:r>
            <a:r>
              <a:rPr lang="en-US" sz="3600" dirty="0">
                <a:latin typeface="Arial" panose="020B0604020202020204" pitchFamily="34" charset="0"/>
              </a:rPr>
              <a:t> thức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9"/>
                <a:ext cx="8194964" cy="491614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</a:rPr>
                  <a:t>Một </a:t>
                </a:r>
                <a:r>
                  <a:rPr lang="en-US" sz="2400" dirty="0" err="1">
                    <a:latin typeface="Arial" panose="020B0604020202020204" pitchFamily="34" charset="0"/>
                  </a:rPr>
                  <a:t>biến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ngẫu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nhiên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đa</a:t>
                </a:r>
                <a:r>
                  <a:rPr lang="en-US" sz="2400" dirty="0">
                    <a:latin typeface="Arial" panose="020B0604020202020204" pitchFamily="34" charset="0"/>
                  </a:rPr>
                  <a:t> thức </a:t>
                </a:r>
                <a:r>
                  <a:rPr lang="en-US" sz="2400" dirty="0" err="1">
                    <a:latin typeface="Arial" panose="020B0604020202020204" pitchFamily="34" charset="0"/>
                  </a:rPr>
                  <a:t>có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thể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nhận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một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từ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i="1" dirty="0">
                    <a:latin typeface="Arial" panose="020B0604020202020204" pitchFamily="34" charset="0"/>
                  </a:rPr>
                  <a:t>k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giá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trị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có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thể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có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của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2000" i="1" dirty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GB" sz="2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ế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GB" sz="200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marL="0" indent="0" algn="ctr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000" i="1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9"/>
                <a:ext cx="8194964" cy="4916148"/>
              </a:xfrm>
              <a:blipFill>
                <a:blip r:embed="rId2"/>
                <a:stretch>
                  <a:fillRect l="-6502" t="-1804" b="-1289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0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Xác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suất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đồng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thời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:r>
                  <a:rPr lang="vi-VN" sz="2400" b="1" i="1" dirty="0">
                    <a:latin typeface="Arial" panose="020B0604020202020204" pitchFamily="34" charset="0"/>
                  </a:rPr>
                  <a:t>Xác suất </a:t>
                </a:r>
                <a:r>
                  <a:rPr lang="en-US" sz="2400" b="1" i="1" dirty="0" err="1">
                    <a:latin typeface="Arial" panose="020B0604020202020204" pitchFamily="34" charset="0"/>
                  </a:rPr>
                  <a:t>đồng</a:t>
                </a:r>
                <a:r>
                  <a:rPr lang="en-US" sz="2400" b="1" i="1" dirty="0">
                    <a:latin typeface="Arial" panose="020B0604020202020204" pitchFamily="34" charset="0"/>
                  </a:rPr>
                  <a:t> </a:t>
                </a:r>
                <a:r>
                  <a:rPr lang="en-US" sz="2400" b="1" i="1" dirty="0" err="1">
                    <a:latin typeface="Arial" panose="020B0604020202020204" pitchFamily="34" charset="0"/>
                  </a:rPr>
                  <a:t>thời (joint probability)</a:t>
                </a:r>
                <a:r>
                  <a:rPr lang="vi-VN" sz="2400" b="1" i="1" dirty="0">
                    <a:latin typeface="Arial" panose="020B0604020202020204" pitchFamily="34" charset="0"/>
                  </a:rPr>
                  <a:t>:</a:t>
                </a:r>
              </a:p>
              <a:p>
                <a:pPr lvl="1"/>
                <a:r>
                  <a:rPr lang="vi-VN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Khả năng xảy ra của A và B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cùng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lúc</a:t>
                </a:r>
                <a:r>
                  <a:rPr lang="vi-VN" sz="2000" dirty="0">
                    <a:latin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sz="2000" dirty="0">
                    <a:latin typeface="Arial" panose="020B0604020202020204" pitchFamily="34" charset="0"/>
                  </a:rPr>
                  <a:t> là tỷ lệ của không gian trong đó cả A và B đều đúng.</a:t>
                </a:r>
                <a:endParaRPr lang="en-US" sz="2000" dirty="0">
                  <a:latin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</a:endParaRP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Ví dụ:</a:t>
                </a:r>
              </a:p>
              <a:p>
                <a:pPr lvl="1"/>
                <a:r>
                  <a:rPr lang="vi-VN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A: Tôi sẽ chơi bóng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đá</a:t>
                </a:r>
                <a:r>
                  <a:rPr lang="vi-VN" sz="2000" dirty="0">
                    <a:latin typeface="Arial" panose="020B0604020202020204" pitchFamily="34" charset="0"/>
                  </a:rPr>
                  <a:t> </a:t>
                </a:r>
                <a:endParaRPr lang="en-US" sz="2000" dirty="0">
                  <a:latin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sz="2000" dirty="0">
                    <a:latin typeface="Arial" panose="020B0604020202020204" pitchFamily="34" charset="0"/>
                  </a:rPr>
                  <a:t>   </a:t>
                </a:r>
                <a:r>
                  <a:rPr lang="vi-VN" sz="2000" dirty="0">
                    <a:latin typeface="Arial" panose="020B0604020202020204" pitchFamily="34" charset="0"/>
                  </a:rPr>
                  <a:t>vào ngày mai.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 B: John sẽ không chơi bóng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đá</a:t>
                </a:r>
                <a:r>
                  <a:rPr lang="vi-VN" sz="2000" dirty="0">
                    <a:latin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 P (A, B): xác suất mà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ngày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mai</a:t>
                </a:r>
                <a:r>
                  <a:rPr lang="vi-VN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</a:rPr>
                  <a:t>t</a:t>
                </a:r>
                <a:r>
                  <a:rPr lang="vi-VN" sz="2000" dirty="0">
                    <a:latin typeface="Arial" panose="020B0604020202020204" pitchFamily="34" charset="0"/>
                  </a:rPr>
                  <a:t>ôi sẽ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chơi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bóng</a:t>
                </a:r>
                <a:r>
                  <a:rPr lang="vi-VN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còn</a:t>
                </a:r>
                <a:r>
                  <a:rPr lang="vi-VN" sz="2000" dirty="0">
                    <a:latin typeface="Arial" panose="020B0604020202020204" pitchFamily="34" charset="0"/>
                  </a:rPr>
                  <a:t> John </a:t>
                </a:r>
                <a:r>
                  <a:rPr lang="en-US" sz="2000" dirty="0" err="1">
                    <a:latin typeface="Arial" panose="020B0604020202020204" pitchFamily="34" charset="0"/>
                  </a:rPr>
                  <a:t>thì</a:t>
                </a:r>
                <a:r>
                  <a:rPr lang="vi-VN" sz="2000" dirty="0">
                    <a:latin typeface="Arial" panose="020B0604020202020204" pitchFamily="34" charset="0"/>
                  </a:rPr>
                  <a:t> không</a:t>
                </a:r>
                <a:r>
                  <a:rPr lang="en-US" sz="2000" dirty="0">
                    <a:latin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29" t="-172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30" y="2354222"/>
            <a:ext cx="3828620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57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Xác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suất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đồng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thời</a:t>
            </a:r>
            <a:r>
              <a:rPr lang="en-US" sz="3600" dirty="0">
                <a:latin typeface="Arial" panose="020B0604020202020204" pitchFamily="34" charset="0"/>
              </a:rPr>
              <a:t> (2)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</a:rPr>
                  <a:t>Ký hiệu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là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không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gian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của</a:t>
                </a:r>
                <a:r>
                  <a:rPr lang="en-US" sz="2400" dirty="0">
                    <a:latin typeface="Arial" panose="020B0604020202020204" pitchFamily="34" charset="0"/>
                  </a:rPr>
                  <a:t> A</a:t>
                </a:r>
              </a:p>
              <a:p>
                <a:r>
                  <a:rPr lang="en-US" sz="2400" dirty="0" err="1">
                    <a:latin typeface="Arial" panose="020B0604020202020204" pitchFamily="34" charset="0"/>
                  </a:rPr>
                  <a:t>Ký</a:t>
                </a:r>
                <a:r>
                  <a:rPr lang="en-US" sz="2400" dirty="0">
                    <a:latin typeface="Arial" panose="020B0604020202020204" pitchFamily="34" charset="0"/>
                  </a:rPr>
                  <a:t> hiệu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là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không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gian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của</a:t>
                </a:r>
                <a:r>
                  <a:rPr lang="en-US" sz="2400" dirty="0">
                    <a:latin typeface="Arial" panose="020B0604020202020204" pitchFamily="34" charset="0"/>
                  </a:rPr>
                  <a:t> B</a:t>
                </a:r>
              </a:p>
              <a:p>
                <a:r>
                  <a:rPr lang="en-US" sz="2400" dirty="0" err="1">
                    <a:latin typeface="Arial" panose="020B0604020202020204" pitchFamily="34" charset="0"/>
                  </a:rPr>
                  <a:t>Ký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hiện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là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không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gian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của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biến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đồng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thời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400" b="0" dirty="0">
                  <a:latin typeface="Arial" panose="020B0604020202020204" pitchFamily="34" charset="0"/>
                </a:endParaRPr>
              </a:p>
              <a:p>
                <a:pPr lvl="1"/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b="0" dirty="0">
                  <a:latin typeface="Arial" panose="020B0604020202020204" pitchFamily="34" charset="0"/>
                </a:endParaRPr>
              </a:p>
              <a:p>
                <a:r>
                  <a:rPr lang="en-US" sz="2400" dirty="0" err="1">
                    <a:latin typeface="Arial" panose="020B0604020202020204" pitchFamily="34" charset="0"/>
                  </a:rPr>
                  <a:t>Khi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đó</a:t>
                </a:r>
                <a:r>
                  <a:rPr lang="en-US" sz="2400" dirty="0">
                    <a:latin typeface="Arial" panose="020B0604020202020204" pitchFamily="34" charset="0"/>
                  </a:rPr>
                  <a:t>:</a:t>
                </a:r>
                <a:br>
                  <a:rPr lang="en-US" sz="2400" dirty="0">
                    <a:latin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là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không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gian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mà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cả</a:t>
                </a:r>
                <a:r>
                  <a:rPr lang="en-US" sz="2000" dirty="0">
                    <a:latin typeface="Arial" panose="020B0604020202020204" pitchFamily="34" charset="0"/>
                  </a:rPr>
                  <a:t> A </a:t>
                </a:r>
                <a:r>
                  <a:rPr lang="en-US" sz="2000" dirty="0" err="1">
                    <a:latin typeface="Arial" panose="020B0604020202020204" pitchFamily="34" charset="0"/>
                  </a:rPr>
                  <a:t>và</a:t>
                </a:r>
                <a:r>
                  <a:rPr lang="en-US" sz="2000" dirty="0">
                    <a:latin typeface="Arial" panose="020B0604020202020204" pitchFamily="34" charset="0"/>
                  </a:rPr>
                  <a:t> B đều </a:t>
                </a:r>
                <a:r>
                  <a:rPr lang="en-US" sz="2000" dirty="0" err="1">
                    <a:latin typeface="Arial" panose="020B0604020202020204" pitchFamily="34" charset="0"/>
                  </a:rPr>
                  <a:t>đúng</a:t>
                </a:r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là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kích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thước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của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không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gian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29" t="-2222" b="-741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D1975-8A20-EE4B-A82B-7CB8E865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30" y="2354222"/>
            <a:ext cx="3828620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51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Xác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suất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có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điều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kiện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:r>
                  <a:rPr lang="vi-VN" sz="2400" b="1" i="1" dirty="0">
                    <a:latin typeface="Arial" panose="020B0604020202020204" pitchFamily="34" charset="0"/>
                  </a:rPr>
                  <a:t>Xác suất có điều kiện (Conditional probability):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khả năng A xảy ra </a:t>
                </a:r>
                <a:r>
                  <a:rPr lang="en-US" sz="2000" dirty="0" err="1">
                    <a:latin typeface="Arial" panose="020B0604020202020204" pitchFamily="34" charset="0"/>
                  </a:rPr>
                  <a:t>khi</a:t>
                </a:r>
                <a:r>
                  <a:rPr lang="vi-VN" sz="2000" dirty="0">
                    <a:latin typeface="Arial" panose="020B0604020202020204" pitchFamily="34" charset="0"/>
                  </a:rPr>
                  <a:t> B đã xảy ra.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là tỉ lệ của không gian trong đó A xảy ra, biết rằng B đúng.</a:t>
                </a: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 Ví dụ:</a:t>
                </a:r>
              </a:p>
              <a:p>
                <a:pPr lvl="1"/>
                <a:r>
                  <a:rPr lang="vi-VN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A: Tôi sẽ chơi bóng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đá</a:t>
                </a:r>
                <a:r>
                  <a:rPr lang="vi-VN" sz="2000" dirty="0">
                    <a:latin typeface="Arial" panose="020B0604020202020204" pitchFamily="34" charset="0"/>
                  </a:rPr>
                  <a:t> vào ngày mai.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 B: ngày mai trời sẽ không mưa.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 P (A | B): xác suất để tôi đá bóng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đá</a:t>
                </a:r>
                <a:r>
                  <a:rPr lang="vi-VN" sz="2000" dirty="0">
                    <a:latin typeface="Arial" panose="020B0604020202020204" pitchFamily="34" charset="0"/>
                  </a:rPr>
                  <a:t>, với điều kiện ngày mai trời không mưa</a:t>
                </a:r>
                <a:r>
                  <a:rPr lang="vi-VN" dirty="0">
                    <a:latin typeface="Arial" panose="020B0604020202020204" pitchFamily="34" charset="0"/>
                  </a:rPr>
                  <a:t>.</a:t>
                </a: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 Sự khác nhau giữa xác suất </a:t>
                </a:r>
                <a:r>
                  <a:rPr lang="en-US" sz="2400" dirty="0" err="1">
                    <a:latin typeface="Arial" panose="020B0604020202020204" pitchFamily="34" charset="0"/>
                  </a:rPr>
                  <a:t>đồng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thời</a:t>
                </a:r>
                <a:r>
                  <a:rPr lang="vi-VN" sz="2400" dirty="0">
                    <a:latin typeface="Arial" panose="020B0604020202020204" pitchFamily="34" charset="0"/>
                  </a:rPr>
                  <a:t> và xác suất có điều kiện?</a:t>
                </a:r>
                <a:endParaRPr lang="en-US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29" t="-1728" r="-619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10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Xác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suát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có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điều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kiện</a:t>
            </a:r>
            <a:r>
              <a:rPr lang="en-US" sz="3600" dirty="0">
                <a:latin typeface="Arial" panose="020B0604020202020204" pitchFamily="34" charset="0"/>
              </a:rPr>
              <a:t> (2)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</a:rPr>
                  <a:t>Xác </a:t>
                </a:r>
                <a:r>
                  <a:rPr lang="en-US" sz="2400" dirty="0" err="1">
                    <a:latin typeface="Arial" panose="020B0604020202020204" pitchFamily="34" charset="0"/>
                  </a:rPr>
                  <a:t>suất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có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điều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kiện</a:t>
                </a:r>
                <a:r>
                  <a:rPr lang="en-US" sz="2400" dirty="0">
                    <a:latin typeface="Arial" panose="020B0604020202020204" pitchFamily="34" charset="0"/>
                  </a:rPr>
                  <a:t>:</a:t>
                </a:r>
                <a:br>
                  <a:rPr lang="en-US" sz="2400" dirty="0">
                    <a:latin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r>
                  <a:rPr lang="en-US" sz="2400" dirty="0" err="1">
                    <a:latin typeface="Arial" panose="020B0604020202020204" pitchFamily="34" charset="0"/>
                  </a:rPr>
                  <a:t>Một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số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hệ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quả</a:t>
                </a:r>
                <a:r>
                  <a:rPr lang="en-US" sz="2400" dirty="0">
                    <a:latin typeface="Arial" panose="020B0604020202020204" pitchFamily="34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000" b="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67" t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E4FD5-2FCE-D244-AD6A-5A1DB736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30" y="2354222"/>
            <a:ext cx="3828620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92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Xác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suất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có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điều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kiện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là </a:t>
                </a:r>
                <a:r>
                  <a:rPr lang="en-US" sz="2400" dirty="0" err="1">
                    <a:latin typeface="Arial" panose="020B0604020202020204" pitchFamily="34" charset="0"/>
                  </a:rPr>
                  <a:t>xác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suất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của</a:t>
                </a:r>
                <a:r>
                  <a:rPr lang="en-US" sz="2400" dirty="0">
                    <a:latin typeface="Arial" panose="020B0604020202020204" pitchFamily="34" charset="0"/>
                  </a:rPr>
                  <a:t> A </a:t>
                </a:r>
                <a:r>
                  <a:rPr lang="en-US" sz="2400" dirty="0" err="1">
                    <a:latin typeface="Arial" panose="020B0604020202020204" pitchFamily="34" charset="0"/>
                  </a:rPr>
                  <a:t>cho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rằng</a:t>
                </a:r>
                <a:r>
                  <a:rPr lang="en-US" sz="2400" dirty="0">
                    <a:latin typeface="Arial" panose="020B0604020202020204" pitchFamily="34" charset="0"/>
                  </a:rPr>
                  <a:t> B </a:t>
                </a:r>
                <a:r>
                  <a:rPr lang="en-US" sz="2400" dirty="0" err="1">
                    <a:latin typeface="Arial" panose="020B0604020202020204" pitchFamily="34" charset="0"/>
                  </a:rPr>
                  <a:t>và</a:t>
                </a:r>
                <a:r>
                  <a:rPr lang="en-US" sz="2400" dirty="0">
                    <a:latin typeface="Arial" panose="020B0604020202020204" pitchFamily="34" charset="0"/>
                  </a:rPr>
                  <a:t> C </a:t>
                </a:r>
                <a:r>
                  <a:rPr lang="en-US" sz="2400" dirty="0" err="1">
                    <a:latin typeface="Arial" panose="020B0604020202020204" pitchFamily="34" charset="0"/>
                  </a:rPr>
                  <a:t>đã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xảy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ra.</a:t>
                </a:r>
              </a:p>
              <a:p>
                <a:endParaRPr lang="en-US" sz="2400" dirty="0">
                  <a:latin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</a:endParaRPr>
              </a:p>
              <a:p>
                <a:endParaRPr lang="en-US" sz="2400" dirty="0">
                  <a:latin typeface="Arial" panose="020B0604020202020204" pitchFamily="34" charset="0"/>
                </a:endParaRPr>
              </a:p>
              <a:p>
                <a:r>
                  <a:rPr lang="en-US" sz="2400" dirty="0" err="1">
                    <a:latin typeface="Arial" panose="020B0604020202020204" pitchFamily="34" charset="0"/>
                  </a:rPr>
                  <a:t>Ví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dụ</a:t>
                </a:r>
                <a:r>
                  <a:rPr lang="en-US" sz="2400" dirty="0">
                    <a:latin typeface="Arial" panose="020B0604020202020204" pitchFamily="34" charset="0"/>
                  </a:rPr>
                  <a:t>: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</a:rPr>
                  <a:t>A: Sáng </a:t>
                </a:r>
                <a:r>
                  <a:rPr lang="en-US" sz="2000" dirty="0" err="1">
                    <a:latin typeface="Arial" panose="020B0604020202020204" pitchFamily="34" charset="0"/>
                  </a:rPr>
                  <a:t>mai</a:t>
                </a:r>
                <a:r>
                  <a:rPr lang="en-US" sz="2000" dirty="0">
                    <a:latin typeface="Arial" panose="020B0604020202020204" pitchFamily="34" charset="0"/>
                  </a:rPr>
                  <a:t>, </a:t>
                </a:r>
                <a:r>
                  <a:rPr lang="en-US" sz="2000" dirty="0" err="1">
                    <a:latin typeface="Arial" panose="020B0604020202020204" pitchFamily="34" charset="0"/>
                  </a:rPr>
                  <a:t>tôi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sẽ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lang </a:t>
                </a:r>
                <a:r>
                  <a:rPr lang="en-US" sz="2000" dirty="0">
                    <a:latin typeface="Arial" panose="020B0604020202020204" pitchFamily="34" charset="0"/>
                  </a:rPr>
                  <a:t>thang </a:t>
                </a:r>
                <a:r>
                  <a:rPr lang="en-US" sz="2000" dirty="0" err="1">
                    <a:latin typeface="Arial" panose="020B0604020202020204" pitchFamily="34" charset="0"/>
                  </a:rPr>
                  <a:t>gần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sông</a:t>
                </a:r>
                <a:r>
                  <a:rPr lang="en-US" sz="2000" dirty="0">
                    <a:latin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</a:rPr>
                  <a:t>B: Thời tiết sáng </a:t>
                </a:r>
                <a:r>
                  <a:rPr lang="en-US" sz="2000" dirty="0" err="1">
                    <a:latin typeface="Arial" panose="020B0604020202020204" pitchFamily="34" charset="0"/>
                  </a:rPr>
                  <a:t>mai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rất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đẹp</a:t>
                </a:r>
                <a:r>
                  <a:rPr lang="en-US" sz="2000" dirty="0">
                    <a:latin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</a:rPr>
                  <a:t>C: </a:t>
                </a:r>
                <a:r>
                  <a:rPr lang="en-US" sz="2000" dirty="0" err="1">
                    <a:latin typeface="Arial" panose="020B0604020202020204" pitchFamily="34" charset="0"/>
                  </a:rPr>
                  <a:t>Tôi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sẽ</a:t>
                </a:r>
                <a:r>
                  <a:rPr lang="en-US" sz="2000" dirty="0">
                    <a:latin typeface="Arial" panose="020B0604020202020204" pitchFamily="34" charset="0"/>
                  </a:rPr>
                  <a:t> thức </a:t>
                </a:r>
                <a:r>
                  <a:rPr lang="en-US" sz="2000" dirty="0" err="1">
                    <a:latin typeface="Arial" panose="020B0604020202020204" pitchFamily="34" charset="0"/>
                  </a:rPr>
                  <a:t>dậy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sớm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vào</a:t>
                </a:r>
                <a:r>
                  <a:rPr lang="en-US" sz="2000" dirty="0">
                    <a:latin typeface="Arial" panose="020B0604020202020204" pitchFamily="34" charset="0"/>
                  </a:rPr>
                  <a:t> sáng </a:t>
                </a:r>
                <a:r>
                  <a:rPr lang="en-US" sz="2000" dirty="0" err="1">
                    <a:latin typeface="Arial" panose="020B0604020202020204" pitchFamily="34" charset="0"/>
                  </a:rPr>
                  <a:t>mai</a:t>
                </a:r>
                <a:r>
                  <a:rPr lang="en-US" sz="2000" dirty="0">
                    <a:latin typeface="Arial" panose="020B0604020202020204" pitchFamily="34" charset="0"/>
                  </a:rPr>
                  <a:t>.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</a:rPr>
                  <a:t>P (A | B, C): </a:t>
                </a:r>
                <a:r>
                  <a:rPr lang="en-US" sz="2000" dirty="0" err="1">
                    <a:latin typeface="Arial" panose="020B0604020202020204" pitchFamily="34" charset="0"/>
                  </a:rPr>
                  <a:t>xác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suất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lang</a:t>
                </a:r>
                <a:r>
                  <a:rPr lang="en-US" sz="2000" dirty="0">
                    <a:latin typeface="Arial" panose="020B0604020202020204" pitchFamily="34" charset="0"/>
                  </a:rPr>
                  <a:t> thang qua </a:t>
                </a:r>
                <a:r>
                  <a:rPr lang="en-US" sz="2000" dirty="0" err="1">
                    <a:latin typeface="Arial" panose="020B0604020202020204" pitchFamily="34" charset="0"/>
                  </a:rPr>
                  <a:t>gần</a:t>
                </a:r>
                <a:r>
                  <a:rPr lang="en-US" sz="2000" dirty="0">
                    <a:latin typeface="Arial" panose="020B0604020202020204" pitchFamily="34" charset="0"/>
                  </a:rPr>
                  <a:t> con </a:t>
                </a:r>
                <a:r>
                  <a:rPr lang="en-US" sz="2000" dirty="0" err="1">
                    <a:latin typeface="Arial" panose="020B0604020202020204" pitchFamily="34" charset="0"/>
                  </a:rPr>
                  <a:t>sông</a:t>
                </a:r>
                <a:r>
                  <a:rPr lang="en-US" sz="2000" dirty="0">
                    <a:latin typeface="Arial" panose="020B0604020202020204" pitchFamily="34" charset="0"/>
                  </a:rPr>
                  <a:t>, </a:t>
                </a:r>
                <a:r>
                  <a:rPr lang="en-US" sz="2000" dirty="0" err="1">
                    <a:latin typeface="Arial" panose="020B0604020202020204" pitchFamily="34" charset="0"/>
                  </a:rPr>
                  <a:t>với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điều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kiện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trời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rất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đẹp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và</a:t>
                </a:r>
                <a:r>
                  <a:rPr lang="en-US" sz="2000" dirty="0">
                    <a:latin typeface="Arial" panose="020B0604020202020204" pitchFamily="34" charset="0"/>
                  </a:rPr>
                  <a:t> sáng </a:t>
                </a:r>
                <a:r>
                  <a:rPr lang="en-US" sz="2000" dirty="0" err="1">
                    <a:latin typeface="Arial" panose="020B0604020202020204" pitchFamily="34" charset="0"/>
                  </a:rPr>
                  <a:t>mai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tôi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sẽ</a:t>
                </a:r>
                <a:r>
                  <a:rPr lang="en-US" sz="2000" dirty="0">
                    <a:latin typeface="Arial" panose="020B0604020202020204" pitchFamily="34" charset="0"/>
                  </a:rPr>
                  <a:t> thức </a:t>
                </a:r>
                <a:r>
                  <a:rPr lang="en-US" sz="2000" dirty="0" err="1">
                    <a:latin typeface="Arial" panose="020B0604020202020204" pitchFamily="34" charset="0"/>
                  </a:rPr>
                  <a:t>dậy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sớm</a:t>
                </a:r>
                <a:r>
                  <a:rPr lang="en-US" sz="2000" dirty="0">
                    <a:latin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29" t="-172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557" y="1591640"/>
            <a:ext cx="1835055" cy="243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3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1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Độc</a:t>
            </a:r>
            <a:r>
              <a:rPr lang="en-US" sz="3600" dirty="0">
                <a:latin typeface="Arial" panose="020B0604020202020204" pitchFamily="34" charset="0"/>
              </a:rPr>
              <a:t> lập </a:t>
            </a:r>
            <a:r>
              <a:rPr lang="en-US" sz="3600" dirty="0" err="1">
                <a:latin typeface="Arial" panose="020B0604020202020204" pitchFamily="34" charset="0"/>
              </a:rPr>
              <a:t>thống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kê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:r>
                  <a:rPr lang="vi-VN" sz="2400" dirty="0">
                    <a:latin typeface="Arial" panose="020B0604020202020204" pitchFamily="34" charset="0"/>
                  </a:rPr>
                  <a:t>Hai sự kiện A và B được gọi là </a:t>
                </a:r>
                <a:r>
                  <a:rPr lang="vi-VN" sz="2400" b="1" dirty="0">
                    <a:latin typeface="Arial" panose="020B0604020202020204" pitchFamily="34" charset="0"/>
                  </a:rPr>
                  <a:t>Độc lập thống kê</a:t>
                </a:r>
                <a:r>
                  <a:rPr lang="vi-VN" sz="2400" dirty="0">
                    <a:latin typeface="Arial" panose="020B0604020202020204" pitchFamily="34" charset="0"/>
                  </a:rPr>
                  <a:t> (statistically independent) nếu xác suất A xảy ra không thay đổi </a:t>
                </a:r>
                <a:r>
                  <a:rPr lang="en-US" sz="2400" dirty="0" err="1">
                    <a:latin typeface="Arial" panose="020B0604020202020204" pitchFamily="34" charset="0"/>
                  </a:rPr>
                  <a:t>bởi</a:t>
                </a:r>
                <a:r>
                  <a:rPr lang="vi-VN" sz="2400" dirty="0">
                    <a:latin typeface="Arial" panose="020B0604020202020204" pitchFamily="34" charset="0"/>
                  </a:rPr>
                  <a:t> sự kiện B.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</a:endParaRP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Ví dụ: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A: Tôi sẽ chơi bóng vào ngày mai.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B: </a:t>
                </a:r>
                <a:r>
                  <a:rPr lang="en-US" sz="2000" dirty="0" err="1">
                    <a:latin typeface="Arial" panose="020B0604020202020204" pitchFamily="34" charset="0"/>
                  </a:rPr>
                  <a:t>Biển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Thái Bình Dương có nhiều cá.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: </a:t>
                </a:r>
                <a:r>
                  <a:rPr lang="vi-VN" sz="2000" dirty="0">
                    <a:latin typeface="Arial" panose="020B0604020202020204" pitchFamily="34" charset="0"/>
                  </a:rPr>
                  <a:t>việc biển Thái Bình Dương chứa nhiều cá không ảnh hưởng đến quyết định chơi bóng vào ngày mai của tôi.</a:t>
                </a:r>
                <a:endParaRPr lang="en-US" sz="2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29" t="-1728" r="-929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399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Độc</a:t>
            </a:r>
            <a:r>
              <a:rPr lang="en-US" sz="3600" dirty="0">
                <a:latin typeface="Arial" panose="020B0604020202020204" pitchFamily="34" charset="0"/>
              </a:rPr>
              <a:t> lập </a:t>
            </a:r>
            <a:r>
              <a:rPr lang="en-US" sz="3600" dirty="0" err="1">
                <a:latin typeface="Arial" panose="020B0604020202020204" pitchFamily="34" charset="0"/>
              </a:rPr>
              <a:t>thống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kê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</a:rPr>
                  <a:t>Giả </a:t>
                </a:r>
                <a:r>
                  <a:rPr lang="en-US" sz="2400" dirty="0" err="1">
                    <a:latin typeface="Arial" panose="020B0604020202020204" pitchFamily="34" charset="0"/>
                  </a:rPr>
                  <a:t>sử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, ta </a:t>
                </a:r>
                <a:r>
                  <a:rPr lang="en-US" sz="2400" dirty="0" err="1">
                    <a:latin typeface="Arial" panose="020B0604020202020204" pitchFamily="34" charset="0"/>
                  </a:rPr>
                  <a:t>có</a:t>
                </a:r>
                <a:r>
                  <a:rPr lang="en-US" sz="2400" dirty="0">
                    <a:latin typeface="Arial" panose="020B0604020202020204" pitchFamily="34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(~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67" t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91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Độc</a:t>
            </a:r>
            <a:r>
              <a:rPr lang="en-US" sz="3600" dirty="0">
                <a:latin typeface="Arial" panose="020B0604020202020204" pitchFamily="34" charset="0"/>
              </a:rPr>
              <a:t> lập </a:t>
            </a:r>
            <a:r>
              <a:rPr lang="en-US" sz="3600" dirty="0" err="1">
                <a:latin typeface="Arial" panose="020B0604020202020204" pitchFamily="34" charset="0"/>
              </a:rPr>
              <a:t>có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điều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kiện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:r>
                  <a:rPr lang="vi-VN" sz="2400" dirty="0">
                    <a:latin typeface="Arial" panose="020B0604020202020204" pitchFamily="34" charset="0"/>
                  </a:rPr>
                  <a:t>Hai biến cố A và C được gọi là </a:t>
                </a:r>
                <a:r>
                  <a:rPr lang="vi-VN" sz="2400" b="1" dirty="0">
                    <a:latin typeface="Arial" panose="020B0604020202020204" pitchFamily="34" charset="0"/>
                  </a:rPr>
                  <a:t>Độc lập có điều kiện</a:t>
                </a:r>
                <a:r>
                  <a:rPr lang="vi-VN" sz="2400" dirty="0">
                    <a:latin typeface="Arial" panose="020B0604020202020204" pitchFamily="34" charset="0"/>
                  </a:rPr>
                  <a:t> (conditionally independent) B nếu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</a:endParaRP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Ví dụ: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A: Tôi sẽ chơi bóng vào ngày mai.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B: trận đấu bóng đá sẽ diễn ra trong nhà vào ngày mai.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C: ngày mai trời sẽ không mưa.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29" t="-172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89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hangingPunct="1"/>
            <a:r>
              <a:rPr lang="vi-VN"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 môn học</a:t>
            </a:r>
            <a:endParaRPr lang="en-US" sz="4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197927-8E52-44A0-B8B3-CF31395FE11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977492F-9AD4-0E48-8563-4573F0352B0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71600"/>
            <a:ext cx="8305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Linh AvantGarde" panose="02000603030000020004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Linh AvantGarde" panose="02000603030000020004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Linh AvantGarde" panose="02000603030000020004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inh AvantGarde" panose="02000603030000020004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Linh AvantGarde" panose="02000603030000020004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</a:pPr>
            <a:r>
              <a:rPr lang="en-US" sz="2000"/>
              <a:t>Buổi 1: Giới thiệu về Học máy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2: Quy trình xây dựng hệ thống học máy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3: Hồi quy tuyến tính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4: Học dựa trên láng giềng gần nhất (KNN)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5: Cây quyết định và Rừng ngẫu nhiên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 b="1"/>
              <a:t>Buổi 6: Naïve Bayes 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7: Máy vector hỗ trợ (SVM)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8: Đánh giá hiệu quả của mô hình học máy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9: Phân cụm</a:t>
            </a:r>
          </a:p>
          <a:p>
            <a:pPr marL="285750" indent="-285750">
              <a:lnSpc>
                <a:spcPct val="110000"/>
              </a:lnSpc>
            </a:pPr>
            <a:r>
              <a:rPr lang="en-US" sz="2000"/>
              <a:t>Buổi 10-11: </a:t>
            </a:r>
            <a:r>
              <a:rPr lang="vi-VN" sz="2000"/>
              <a:t>Kiểm tra giữa kỳ và trình bày ý tưởng làm dự án cuối kỳ</a:t>
            </a:r>
          </a:p>
          <a:p>
            <a:pPr marL="285750" indent="-285750">
              <a:lnSpc>
                <a:spcPct val="110000"/>
              </a:lnSpc>
            </a:pPr>
            <a:r>
              <a:rPr lang="vi-VN" sz="2000"/>
              <a:t>Buổi 12-20: Học sâu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19975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Một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số</a:t>
            </a:r>
            <a:r>
              <a:rPr lang="en-US" sz="3600" dirty="0">
                <a:latin typeface="Arial" panose="020B0604020202020204" pitchFamily="34" charset="0"/>
              </a:rPr>
              <a:t> quy </a:t>
            </a:r>
            <a:r>
              <a:rPr lang="en-US" sz="3600" dirty="0" err="1">
                <a:latin typeface="Arial" panose="020B0604020202020204" pitchFamily="34" charset="0"/>
              </a:rPr>
              <a:t>luật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</a:rPr>
                  <a:t>Luật </a:t>
                </a:r>
                <a:r>
                  <a:rPr lang="en-US" sz="2400" dirty="0" err="1">
                    <a:latin typeface="Arial" panose="020B0604020202020204" pitchFamily="34" charset="0"/>
                  </a:rPr>
                  <a:t>chuỗi</a:t>
                </a:r>
                <a:r>
                  <a:rPr lang="en-US" sz="2400" dirty="0">
                    <a:latin typeface="Arial" panose="020B0604020202020204" pitchFamily="34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sz="2000" b="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b="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sz="2000" b="0" dirty="0">
                  <a:latin typeface="Arial" panose="020B0604020202020204" pitchFamily="34" charset="0"/>
                </a:endParaRPr>
              </a:p>
              <a:p>
                <a:r>
                  <a:rPr lang="en-US" sz="2400" dirty="0" err="1">
                    <a:latin typeface="Arial" panose="020B0604020202020204" pitchFamily="34" charset="0"/>
                  </a:rPr>
                  <a:t>Luật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độc</a:t>
                </a:r>
                <a:r>
                  <a:rPr lang="en-US" sz="2400" dirty="0">
                    <a:latin typeface="Arial" panose="020B0604020202020204" pitchFamily="34" charset="0"/>
                  </a:rPr>
                  <a:t> lập: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nếu</a:t>
                </a:r>
                <a:r>
                  <a:rPr lang="en-US" sz="2000" b="0" dirty="0">
                    <a:latin typeface="Arial" panose="020B0604020202020204" pitchFamily="34" charset="0"/>
                  </a:rPr>
                  <a:t> A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và</a:t>
                </a:r>
                <a:r>
                  <a:rPr lang="en-US" sz="2000" b="0" dirty="0">
                    <a:latin typeface="Arial" panose="020B0604020202020204" pitchFamily="34" charset="0"/>
                  </a:rPr>
                  <a:t> B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độc</a:t>
                </a:r>
                <a:r>
                  <a:rPr lang="en-US" sz="2000" b="0" dirty="0">
                    <a:latin typeface="Arial" panose="020B0604020202020204" pitchFamily="34" charset="0"/>
                  </a:rPr>
                  <a:t> lập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thống</a:t>
                </a:r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kê</a:t>
                </a:r>
                <a:endParaRPr lang="en-US" sz="2000" b="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nếu</a:t>
                </a:r>
                <a:r>
                  <a:rPr lang="en-US" sz="2000" b="0" dirty="0">
                    <a:latin typeface="Arial" panose="020B0604020202020204" pitchFamily="34" charset="0"/>
                  </a:rPr>
                  <a:t> A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và</a:t>
                </a:r>
                <a:r>
                  <a:rPr lang="en-US" sz="2000" b="0" dirty="0">
                    <a:latin typeface="Arial" panose="020B0604020202020204" pitchFamily="34" charset="0"/>
                  </a:rPr>
                  <a:t> B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độc</a:t>
                </a:r>
                <a:r>
                  <a:rPr lang="en-US" sz="2000" b="0" dirty="0">
                    <a:latin typeface="Arial" panose="020B0604020202020204" pitchFamily="34" charset="0"/>
                  </a:rPr>
                  <a:t> lập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có</a:t>
                </a:r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điều</a:t>
                </a:r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kiện</a:t>
                </a:r>
                <a:r>
                  <a:rPr lang="en-US" sz="2000" b="0" dirty="0">
                    <a:latin typeface="Arial" panose="020B0604020202020204" pitchFamily="34" charset="0"/>
                  </a:rPr>
                  <a:t> 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nếu</a:t>
                </a:r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là</a:t>
                </a:r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độc</a:t>
                </a:r>
                <a:r>
                  <a:rPr lang="en-US" sz="2000" b="0" dirty="0">
                    <a:latin typeface="Arial" panose="020B0604020202020204" pitchFamily="34" charset="0"/>
                  </a:rPr>
                  <a:t> lập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với</a:t>
                </a:r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điều</a:t>
                </a:r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:r>
                  <a:rPr lang="en-US" sz="2000" b="0" dirty="0" err="1">
                    <a:latin typeface="Arial" panose="020B0604020202020204" pitchFamily="34" charset="0"/>
                  </a:rPr>
                  <a:t>kiện</a:t>
                </a:r>
                <a:r>
                  <a:rPr lang="en-US" sz="2000" b="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b="0" dirty="0">
                    <a:latin typeface="Arial" panose="020B0604020202020204" pitchFamily="34" charset="0"/>
                  </a:rPr>
                  <a:t>.</a:t>
                </a:r>
              </a:p>
              <a:p>
                <a:pPr lvl="1"/>
                <a:endParaRPr lang="en-US" b="0" dirty="0">
                  <a:latin typeface="Arial" panose="020B0604020202020204" pitchFamily="34" charset="0"/>
                </a:endParaRP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67" t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083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Quy </a:t>
            </a:r>
            <a:r>
              <a:rPr lang="en-US" sz="3600" dirty="0" err="1">
                <a:latin typeface="Arial" panose="020B0604020202020204" pitchFamily="34" charset="0"/>
              </a:rPr>
              <a:t>tắc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nhân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và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tổng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:r>
                  <a:rPr lang="vi-VN" sz="2400" dirty="0">
                    <a:latin typeface="Arial" panose="020B0604020202020204" pitchFamily="34" charset="0"/>
                  </a:rPr>
                  <a:t>Coi x và y là các biến ngẫu nhiên rời rạc. Miền của chúng lần lượt là X và Y</a:t>
                </a:r>
              </a:p>
              <a:p>
                <a:r>
                  <a:rPr lang="vi-VN" sz="2400" b="1" dirty="0">
                    <a:latin typeface="Arial" panose="020B0604020202020204" pitchFamily="34" charset="0"/>
                  </a:rPr>
                  <a:t>Quy tắc nhân:</a:t>
                </a:r>
                <a:endParaRPr lang="en-US" sz="2400" b="1" dirty="0"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vi-VN" sz="2000" dirty="0">
                  <a:latin typeface="Arial" panose="020B0604020202020204" pitchFamily="34" charset="0"/>
                </a:endParaRPr>
              </a:p>
              <a:p>
                <a:r>
                  <a:rPr lang="vi-VN" sz="2400" b="1" dirty="0">
                    <a:latin typeface="Arial" panose="020B0604020202020204" pitchFamily="34" charset="0"/>
                  </a:rPr>
                  <a:t>Quy tắc tổng</a:t>
                </a:r>
                <a:r>
                  <a:rPr lang="en-US" sz="2400" b="1" dirty="0">
                    <a:latin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vi-VN" sz="2400" dirty="0">
                  <a:latin typeface="Arial" panose="020B0604020202020204" pitchFamily="34" charset="0"/>
                </a:endParaRP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Tổng </a:t>
                </a:r>
                <a:r>
                  <a:rPr lang="en-US" sz="2400" dirty="0" err="1">
                    <a:latin typeface="Arial" panose="020B0604020202020204" pitchFamily="34" charset="0"/>
                  </a:rPr>
                  <a:t>sẽ</a:t>
                </a:r>
                <a:r>
                  <a:rPr lang="en-US" sz="2400" dirty="0">
                    <a:latin typeface="Arial" panose="020B0604020202020204" pitchFamily="34" charset="0"/>
                  </a:rPr>
                  <a:t> chuyển </a:t>
                </a:r>
                <a:r>
                  <a:rPr lang="en-US" sz="2400" dirty="0" err="1">
                    <a:latin typeface="Arial" panose="020B0604020202020204" pitchFamily="34" charset="0"/>
                  </a:rPr>
                  <a:t>thành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vi-VN" sz="2400" dirty="0">
                    <a:latin typeface="Arial" panose="020B0604020202020204" pitchFamily="34" charset="0"/>
                  </a:rPr>
                  <a:t>tích phân nếu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vi-VN" sz="2400" dirty="0">
                    <a:latin typeface="Arial" panose="020B0604020202020204" pitchFamily="34" charset="0"/>
                  </a:rPr>
                  <a:t> là biến liên tục</a:t>
                </a:r>
                <a:endParaRPr lang="en-US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29" t="-1728" r="-2012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781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Định lý Bayes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b="0" dirty="0"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: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là</a:t>
                </a:r>
                <a:r>
                  <a:rPr lang="en-US" sz="2400" b="1" dirty="0"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xác</a:t>
                </a:r>
                <a:r>
                  <a:rPr lang="en-US" sz="2400" b="1" dirty="0"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suất</a:t>
                </a:r>
                <a:r>
                  <a:rPr lang="en-US" sz="2400" b="1" dirty="0"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tiên</a:t>
                </a:r>
                <a:r>
                  <a:rPr lang="en-US" sz="2400" b="1" dirty="0"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nghiệm</a:t>
                </a:r>
                <a:r>
                  <a:rPr lang="en-US" sz="2400" dirty="0" err="1">
                    <a:latin typeface="Arial" panose="020B0604020202020204" pitchFamily="34" charset="0"/>
                  </a:rPr>
                  <a:t> (prior probability)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của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" panose="020B0604020202020204" pitchFamily="34" charset="0"/>
                </a:endParaRPr>
              </a:p>
              <a:p>
                <a:pPr lvl="1"/>
                <a:r>
                  <a:rPr lang="en-US" sz="2000" dirty="0" err="1">
                    <a:latin typeface="Arial" panose="020B0604020202020204" pitchFamily="34" charset="0"/>
                  </a:rPr>
                  <a:t>Sự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không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chắc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chắn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của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chúng</a:t>
                </a:r>
                <a:r>
                  <a:rPr lang="en-US" sz="2000" dirty="0">
                    <a:latin typeface="Arial" panose="020B0604020202020204" pitchFamily="34" charset="0"/>
                  </a:rPr>
                  <a:t> ta </a:t>
                </a:r>
                <a:r>
                  <a:rPr lang="en-US" sz="2000" dirty="0" err="1">
                    <a:latin typeface="Arial" panose="020B0604020202020204" pitchFamily="34" charset="0"/>
                  </a:rPr>
                  <a:t>về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trước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khi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quan</a:t>
                </a:r>
                <a:r>
                  <a:rPr lang="en-US" sz="2000" dirty="0">
                    <a:latin typeface="Arial" panose="020B0604020202020204" pitchFamily="34" charset="0"/>
                  </a:rPr>
                  <a:t> sát </a:t>
                </a:r>
                <a:r>
                  <a:rPr lang="en-US" sz="2000" dirty="0" err="1">
                    <a:latin typeface="Arial" panose="020B0604020202020204" pitchFamily="34" charset="0"/>
                  </a:rPr>
                  <a:t>dữ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liệu</a:t>
                </a:r>
                <a:r>
                  <a:rPr lang="en-US" sz="2000" dirty="0">
                    <a:latin typeface="Arial" panose="020B0604020202020204" pitchFamily="34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: </a:t>
                </a:r>
                <a:r>
                  <a:rPr lang="en-US" sz="2400" dirty="0" err="1">
                    <a:latin typeface="Arial" panose="020B0604020202020204" pitchFamily="34" charset="0"/>
                  </a:rPr>
                  <a:t>xác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suất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tiên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nghiệm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mà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chúng</a:t>
                </a:r>
                <a:r>
                  <a:rPr lang="en-US" sz="2400" dirty="0">
                    <a:latin typeface="Arial" panose="020B0604020202020204" pitchFamily="34" charset="0"/>
                  </a:rPr>
                  <a:t> ta </a:t>
                </a:r>
                <a:r>
                  <a:rPr lang="en-US" sz="2400" dirty="0" err="1">
                    <a:latin typeface="Arial" panose="020B0604020202020204" pitchFamily="34" charset="0"/>
                  </a:rPr>
                  <a:t>có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thể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quan</a:t>
                </a:r>
                <a:r>
                  <a:rPr lang="en-US" sz="2400" dirty="0">
                    <a:latin typeface="Arial" panose="020B0604020202020204" pitchFamily="34" charset="0"/>
                  </a:rPr>
                  <a:t> sát </a:t>
                </a:r>
                <a:r>
                  <a:rPr lang="en-US" sz="2400" dirty="0" err="1">
                    <a:latin typeface="Arial" panose="020B0604020202020204" pitchFamily="34" charset="0"/>
                  </a:rPr>
                  <a:t>dữ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liệu</a:t>
                </a:r>
                <a:r>
                  <a:rPr lang="en-US" sz="2400" dirty="0">
                    <a:latin typeface="Arial" panose="020B0604020202020204" pitchFamily="34" charset="0"/>
                  </a:rPr>
                  <a:t> D.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: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xác</a:t>
                </a:r>
                <a:r>
                  <a:rPr lang="en-US" sz="2400" b="1" dirty="0"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suất</a:t>
                </a:r>
                <a:r>
                  <a:rPr lang="en-US" sz="2400" b="1" dirty="0">
                    <a:latin typeface="Arial" panose="020B0604020202020204" pitchFamily="34" charset="0"/>
                  </a:rPr>
                  <a:t> (likelihood)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chúng</a:t>
                </a:r>
                <a:r>
                  <a:rPr lang="en-US" sz="2400" dirty="0">
                    <a:latin typeface="Arial" panose="020B0604020202020204" pitchFamily="34" charset="0"/>
                  </a:rPr>
                  <a:t> ta </a:t>
                </a:r>
                <a:r>
                  <a:rPr lang="en-US" sz="2400" dirty="0" err="1">
                    <a:latin typeface="Arial" panose="020B0604020202020204" pitchFamily="34" charset="0"/>
                  </a:rPr>
                  <a:t>có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thể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quan</a:t>
                </a:r>
                <a:r>
                  <a:rPr lang="en-US" sz="2400" dirty="0">
                    <a:latin typeface="Arial" panose="020B0604020202020204" pitchFamily="34" charset="0"/>
                  </a:rPr>
                  <a:t> sát </a:t>
                </a:r>
                <a:r>
                  <a:rPr lang="en-US" sz="2400" dirty="0" err="1">
                    <a:latin typeface="Arial" panose="020B0604020202020204" pitchFamily="34" charset="0"/>
                  </a:rPr>
                  <a:t>được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dữ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liệu</a:t>
                </a:r>
                <a:r>
                  <a:rPr lang="en-US" sz="2400" dirty="0">
                    <a:latin typeface="Arial" panose="020B0604020202020204" pitchFamily="34" charset="0"/>
                  </a:rPr>
                  <a:t> D </a:t>
                </a:r>
                <a:r>
                  <a:rPr lang="en-US" sz="2400" dirty="0" err="1">
                    <a:latin typeface="Arial" panose="020B0604020202020204" pitchFamily="34" charset="0"/>
                  </a:rPr>
                  <a:t>khi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biết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trước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biến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400" dirty="0"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: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xác</a:t>
                </a:r>
                <a:r>
                  <a:rPr lang="en-US" sz="2400" b="1" dirty="0"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suất</a:t>
                </a:r>
                <a:r>
                  <a:rPr lang="en-US" sz="2400" b="1" dirty="0"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hậu</a:t>
                </a:r>
                <a:r>
                  <a:rPr lang="en-US" sz="2400" b="1" dirty="0"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nghiệm </a:t>
                </a:r>
                <a:r>
                  <a:rPr lang="en-US" sz="2400" dirty="0" err="1">
                    <a:latin typeface="Arial" panose="020B0604020202020204" pitchFamily="34" charset="0"/>
                  </a:rPr>
                  <a:t>(posterior probability)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của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khi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đã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quan</a:t>
                </a:r>
                <a:r>
                  <a:rPr lang="en-US" sz="2400" dirty="0">
                    <a:latin typeface="Arial" panose="020B0604020202020204" pitchFamily="34" charset="0"/>
                  </a:rPr>
                  <a:t> sát </a:t>
                </a:r>
                <a:r>
                  <a:rPr lang="en-US" sz="2400" dirty="0" err="1">
                    <a:latin typeface="Arial" panose="020B0604020202020204" pitchFamily="34" charset="0"/>
                  </a:rPr>
                  <a:t>được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dữ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liệu</a:t>
                </a:r>
                <a:r>
                  <a:rPr lang="en-US" sz="2400" dirty="0">
                    <a:latin typeface="Arial" panose="020B0604020202020204" pitchFamily="34" charset="0"/>
                  </a:rPr>
                  <a:t> D</a:t>
                </a:r>
              </a:p>
              <a:p>
                <a:pPr lvl="1"/>
                <a:r>
                  <a:rPr lang="en-US" sz="2000" dirty="0" err="1">
                    <a:latin typeface="Arial" panose="020B0604020202020204" pitchFamily="34" charset="0"/>
                  </a:rPr>
                  <a:t>Cách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tiếp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cận</a:t>
                </a:r>
                <a:r>
                  <a:rPr lang="en-US" sz="2000" dirty="0">
                    <a:latin typeface="Arial" panose="020B0604020202020204" pitchFamily="34" charset="0"/>
                  </a:rPr>
                  <a:t> Bayes </a:t>
                </a:r>
                <a:r>
                  <a:rPr lang="en-US" sz="2000" dirty="0" err="1">
                    <a:latin typeface="Arial" panose="020B0604020202020204" pitchFamily="34" charset="0"/>
                  </a:rPr>
                  <a:t>dựa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trên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đại lượng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này</a:t>
                </a:r>
                <a:r>
                  <a:rPr lang="en-US" sz="2000" dirty="0">
                    <a:latin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12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236D4A-DCC9-9447-B3C2-CF928CC5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</a:rPr>
              <a:t>Mô hình </a:t>
            </a:r>
            <a:r>
              <a:rPr lang="en-US" sz="4800" dirty="0" err="1">
                <a:latin typeface="Arial" panose="020B0604020202020204" pitchFamily="34" charset="0"/>
              </a:rPr>
              <a:t>xác</a:t>
            </a:r>
            <a:r>
              <a:rPr lang="en-US" sz="4800" dirty="0">
                <a:latin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</a:rPr>
              <a:t>suất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3356870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Mô hình </a:t>
            </a:r>
            <a:r>
              <a:rPr lang="en-US" sz="3600" dirty="0" err="1">
                <a:latin typeface="Arial" panose="020B0604020202020204" pitchFamily="34" charset="0"/>
              </a:rPr>
              <a:t>xác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suất</a:t>
            </a:r>
            <a:endParaRPr sz="36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22DB-BA1D-044F-A57E-712336A3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134841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</a:rPr>
              <a:t>Giả</a:t>
            </a:r>
            <a:r>
              <a:rPr lang="en-US" sz="2400" dirty="0">
                <a:latin typeface="Arial" panose="020B0604020202020204" pitchFamily="34" charset="0"/>
              </a:rPr>
              <a:t> thuyết </a:t>
            </a:r>
            <a:r>
              <a:rPr lang="en-US" sz="2400" dirty="0" err="1">
                <a:latin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chúng</a:t>
            </a:r>
            <a:r>
              <a:rPr lang="en-US" sz="2400" dirty="0">
                <a:latin typeface="Arial" panose="020B0604020202020204" pitchFamily="34" charset="0"/>
              </a:rPr>
              <a:t> ta </a:t>
            </a:r>
            <a:r>
              <a:rPr lang="en-US" sz="2400" dirty="0" err="1">
                <a:latin typeface="Arial" panose="020B0604020202020204" pitchFamily="34" charset="0"/>
              </a:rPr>
              <a:t>về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quá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trình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dữ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liệu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sinh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ra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như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thế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nào</a:t>
            </a:r>
            <a:r>
              <a:rPr lang="en-US" sz="2400" dirty="0">
                <a:latin typeface="Arial" panose="020B0604020202020204" pitchFamily="34" charset="0"/>
              </a:rPr>
              <a:t>.</a:t>
            </a:r>
          </a:p>
          <a:p>
            <a:r>
              <a:rPr lang="en-US" sz="2400" dirty="0">
                <a:latin typeface="Arial" panose="020B0604020202020204" pitchFamily="34" charset="0"/>
              </a:rPr>
              <a:t>VD: </a:t>
            </a:r>
            <a:r>
              <a:rPr lang="en-US" sz="2400" dirty="0" err="1">
                <a:solidFill>
                  <a:srgbClr val="0432FF"/>
                </a:solidFill>
                <a:latin typeface="Arial" panose="020B0604020202020204" pitchFamily="34" charset="0"/>
              </a:rPr>
              <a:t>Một</a:t>
            </a:r>
            <a:r>
              <a:rPr lang="en-US" sz="2400" dirty="0">
                <a:solidFill>
                  <a:srgbClr val="0432FF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Arial" panose="020B0604020202020204" pitchFamily="34" charset="0"/>
              </a:rPr>
              <a:t>câu</a:t>
            </a:r>
            <a:r>
              <a:rPr lang="en-US" sz="2400" dirty="0">
                <a:solidFill>
                  <a:srgbClr val="0432FF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Arial" panose="020B0604020202020204" pitchFamily="34" charset="0"/>
              </a:rPr>
              <a:t>được</a:t>
            </a:r>
            <a:r>
              <a:rPr lang="en-US" sz="2400" dirty="0">
                <a:solidFill>
                  <a:srgbClr val="0432FF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Arial" panose="020B0604020202020204" pitchFamily="34" charset="0"/>
              </a:rPr>
              <a:t>tạo</a:t>
            </a:r>
            <a:r>
              <a:rPr lang="en-US" sz="2400" dirty="0">
                <a:solidFill>
                  <a:srgbClr val="0432FF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Arial" panose="020B0604020202020204" pitchFamily="34" charset="0"/>
              </a:rPr>
              <a:t>ra</a:t>
            </a:r>
            <a:r>
              <a:rPr lang="en-US" sz="2400" dirty="0">
                <a:solidFill>
                  <a:srgbClr val="0432FF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Arial" panose="020B0604020202020204" pitchFamily="34" charset="0"/>
              </a:rPr>
              <a:t>như</a:t>
            </a:r>
            <a:r>
              <a:rPr lang="en-US" sz="2400" dirty="0">
                <a:solidFill>
                  <a:srgbClr val="0432FF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Arial" panose="020B0604020202020204" pitchFamily="34" charset="0"/>
              </a:rPr>
              <a:t>thế</a:t>
            </a:r>
            <a:r>
              <a:rPr lang="en-US" sz="2400" dirty="0">
                <a:solidFill>
                  <a:srgbClr val="0432FF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432FF"/>
                </a:solidFill>
                <a:latin typeface="Arial" panose="020B0604020202020204" pitchFamily="34" charset="0"/>
              </a:rPr>
              <a:t>nào</a:t>
            </a:r>
            <a:r>
              <a:rPr lang="en-US" sz="2400" dirty="0">
                <a:solidFill>
                  <a:srgbClr val="0432FF"/>
                </a:solidFill>
                <a:latin typeface="Arial" panose="020B0604020202020204" pitchFamily="34" charset="0"/>
              </a:rPr>
              <a:t>?</a:t>
            </a:r>
          </a:p>
          <a:p>
            <a:pPr marL="457200" lvl="1" indent="0">
              <a:buNone/>
            </a:pPr>
            <a:r>
              <a:rPr lang="en-US" sz="2000" dirty="0">
                <a:latin typeface="Arial" panose="020B0604020202020204" pitchFamily="34" charset="0"/>
              </a:rPr>
              <a:t>Chúng ta </a:t>
            </a:r>
            <a:r>
              <a:rPr lang="en-US" sz="2000" dirty="0" err="1">
                <a:latin typeface="Arial" panose="020B0604020202020204" pitchFamily="34" charset="0"/>
              </a:rPr>
              <a:t>giả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sử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bộ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não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hoạt</a:t>
            </a:r>
            <a:r>
              <a:rPr lang="en-US" sz="2000" dirty="0">
                <a:latin typeface="Arial" panose="020B0604020202020204" pitchFamily="34" charset="0"/>
              </a:rPr>
              <a:t> động </a:t>
            </a:r>
            <a:r>
              <a:rPr lang="en-US" sz="2000" dirty="0" err="1">
                <a:latin typeface="Arial" panose="020B0604020202020204" pitchFamily="34" charset="0"/>
              </a:rPr>
              <a:t>theo</a:t>
            </a:r>
            <a:r>
              <a:rPr lang="en-US" sz="2000" dirty="0">
                <a:latin typeface="Arial" panose="020B0604020202020204" pitchFamily="34" charset="0"/>
              </a:rPr>
              <a:t> quy </a:t>
            </a:r>
            <a:r>
              <a:rPr lang="en-US" sz="2000" dirty="0" err="1">
                <a:latin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sau</a:t>
            </a:r>
            <a:r>
              <a:rPr lang="en-US" sz="20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000" i="1" dirty="0">
                <a:latin typeface="Arial" panose="020B0604020202020204" pitchFamily="34" charset="0"/>
              </a:rPr>
              <a:t>Đầu </a:t>
            </a:r>
            <a:r>
              <a:rPr lang="en-US" sz="2000" i="1" dirty="0" err="1">
                <a:latin typeface="Arial" panose="020B0604020202020204" pitchFamily="34" charset="0"/>
              </a:rPr>
              <a:t>tiên</a:t>
            </a:r>
            <a:r>
              <a:rPr lang="en-US" sz="2000" i="1" dirty="0">
                <a:latin typeface="Arial" panose="020B0604020202020204" pitchFamily="34" charset="0"/>
              </a:rPr>
              <a:t>, </a:t>
            </a:r>
            <a:r>
              <a:rPr lang="en-US" sz="2000" i="1" dirty="0" err="1">
                <a:latin typeface="Arial" panose="020B0604020202020204" pitchFamily="34" charset="0"/>
              </a:rPr>
              <a:t>chọn</a:t>
            </a:r>
            <a:r>
              <a:rPr lang="en-US" sz="2000" i="1" dirty="0">
                <a:latin typeface="Arial" panose="020B0604020202020204" pitchFamily="34" charset="0"/>
              </a:rPr>
              <a:t> chủ </a:t>
            </a:r>
            <a:r>
              <a:rPr lang="en-US" sz="2000" i="1" dirty="0" err="1">
                <a:latin typeface="Arial" panose="020B0604020202020204" pitchFamily="34" charset="0"/>
              </a:rPr>
              <a:t>đề</a:t>
            </a:r>
            <a:r>
              <a:rPr lang="en-US" sz="2000" i="1" dirty="0">
                <a:latin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</a:rPr>
              <a:t>cho</a:t>
            </a:r>
            <a:r>
              <a:rPr lang="en-US" sz="2000" i="1" dirty="0">
                <a:latin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</a:rPr>
              <a:t>câu</a:t>
            </a:r>
            <a:r>
              <a:rPr lang="en-US" sz="2000" i="1" dirty="0">
                <a:latin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</a:rPr>
              <a:t>nói</a:t>
            </a:r>
            <a:endParaRPr lang="en-US" sz="2000" i="1" dirty="0">
              <a:latin typeface="Arial" panose="020B0604020202020204" pitchFamily="34" charset="0"/>
            </a:endParaRPr>
          </a:p>
          <a:p>
            <a:pPr lvl="1"/>
            <a:r>
              <a:rPr lang="en-US" sz="2000" i="1" dirty="0" err="1">
                <a:latin typeface="Arial" panose="020B0604020202020204" pitchFamily="34" charset="0"/>
              </a:rPr>
              <a:t>Sinh</a:t>
            </a:r>
            <a:r>
              <a:rPr lang="en-US" sz="2000" i="1" dirty="0">
                <a:latin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</a:rPr>
              <a:t>từng</a:t>
            </a:r>
            <a:r>
              <a:rPr lang="en-US" sz="2000" i="1" dirty="0">
                <a:latin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</a:rPr>
              <a:t>từ</a:t>
            </a:r>
            <a:r>
              <a:rPr lang="en-US" sz="2000" i="1" dirty="0">
                <a:latin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</a:rPr>
              <a:t>một</a:t>
            </a:r>
            <a:r>
              <a:rPr lang="en-US" sz="2000" i="1" dirty="0">
                <a:latin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</a:rPr>
              <a:t>để</a:t>
            </a:r>
            <a:r>
              <a:rPr lang="en-US" sz="2000" i="1" dirty="0">
                <a:latin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</a:rPr>
              <a:t>tạo</a:t>
            </a:r>
            <a:r>
              <a:rPr lang="en-US" sz="2000" i="1" dirty="0">
                <a:latin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</a:rPr>
              <a:t>thành</a:t>
            </a:r>
            <a:r>
              <a:rPr lang="en-US" sz="2000" i="1" dirty="0">
                <a:latin typeface="Arial" panose="020B0604020202020204" pitchFamily="34" charset="0"/>
              </a:rPr>
              <a:t> </a:t>
            </a:r>
            <a:r>
              <a:rPr lang="en-US" sz="2000" i="1" dirty="0" err="1">
                <a:latin typeface="Arial" panose="020B0604020202020204" pitchFamily="34" charset="0"/>
              </a:rPr>
              <a:t>câu hoàn chỉnh</a:t>
            </a:r>
            <a:endParaRPr lang="en-US" sz="2000" i="1" dirty="0"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TIM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được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tạo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ra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như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thế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</a:rPr>
              <a:t>nào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08" y="3931862"/>
            <a:ext cx="6139204" cy="2542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28" y="3779463"/>
            <a:ext cx="1322947" cy="1322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883" y="3931861"/>
            <a:ext cx="4109060" cy="22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Mô hình </a:t>
            </a:r>
            <a:r>
              <a:rPr lang="en-US" sz="3600" dirty="0" err="1">
                <a:latin typeface="Arial" panose="020B0604020202020204" pitchFamily="34" charset="0"/>
              </a:rPr>
              <a:t>xác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suất</a:t>
            </a:r>
            <a:endParaRPr sz="36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22DB-BA1D-044F-A57E-712336A3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134841"/>
          </a:xfrm>
        </p:spPr>
        <p:txBody>
          <a:bodyPr>
            <a:normAutofit/>
          </a:bodyPr>
          <a:lstStyle/>
          <a:p>
            <a:r>
              <a:rPr lang="vi-VN" sz="2400" dirty="0">
                <a:latin typeface="Arial" panose="020B0604020202020204" pitchFamily="34" charset="0"/>
              </a:rPr>
              <a:t>Một mô hình đôi khi bao gồm</a:t>
            </a:r>
          </a:p>
          <a:p>
            <a:pPr lvl="1"/>
            <a:r>
              <a:rPr lang="vi-VN" sz="2000" b="1" dirty="0">
                <a:latin typeface="Arial" panose="020B0604020202020204" pitchFamily="34" charset="0"/>
              </a:rPr>
              <a:t>Biến quan sát</a:t>
            </a:r>
            <a:r>
              <a:rPr lang="en-US" sz="2000" b="1" dirty="0">
                <a:latin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</a:rPr>
              <a:t>được</a:t>
            </a:r>
            <a:r>
              <a:rPr lang="en-US" sz="2000" b="1" dirty="0">
                <a:latin typeface="Arial" panose="020B0604020202020204" pitchFamily="34" charset="0"/>
              </a:rPr>
              <a:t>:</a:t>
            </a:r>
            <a:r>
              <a:rPr lang="vi-VN" sz="2000" dirty="0">
                <a:latin typeface="Arial" panose="020B0604020202020204" pitchFamily="34" charset="0"/>
              </a:rPr>
              <a:t> mô tả những </a:t>
            </a:r>
            <a:br>
              <a:rPr lang="vi-VN" sz="2000" dirty="0">
                <a:latin typeface="Arial" panose="020B0604020202020204" pitchFamily="34" charset="0"/>
              </a:rPr>
            </a:br>
            <a:r>
              <a:rPr lang="vi-VN" sz="2000" dirty="0">
                <a:latin typeface="Arial" panose="020B0604020202020204" pitchFamily="34" charset="0"/>
              </a:rPr>
              <a:t>thứ quan sát hoặc thu thập được </a:t>
            </a:r>
            <a:br>
              <a:rPr lang="vi-VN" sz="2000" dirty="0">
                <a:latin typeface="Arial" panose="020B0604020202020204" pitchFamily="34" charset="0"/>
              </a:rPr>
            </a:br>
            <a:r>
              <a:rPr lang="vi-VN" sz="2000" dirty="0">
                <a:latin typeface="Arial" panose="020B0604020202020204" pitchFamily="34" charset="0"/>
              </a:rPr>
              <a:t>(ví dụ: 𝒙) 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vi-VN" sz="2000" b="1" dirty="0">
                <a:latin typeface="Arial" panose="020B0604020202020204" pitchFamily="34" charset="0"/>
              </a:rPr>
              <a:t>Biến ẩn</a:t>
            </a:r>
            <a:r>
              <a:rPr lang="en-US" sz="2000" dirty="0">
                <a:latin typeface="Arial" panose="020B0604020202020204" pitchFamily="34" charset="0"/>
              </a:rPr>
              <a:t>:</a:t>
            </a:r>
            <a:r>
              <a:rPr lang="vi-VN" sz="2000" dirty="0">
                <a:latin typeface="Arial" panose="020B0604020202020204" pitchFamily="34" charset="0"/>
              </a:rPr>
              <a:t> mô tả những thứ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vi-VN" sz="2000" dirty="0">
                <a:latin typeface="Arial" panose="020B0604020202020204" pitchFamily="34" charset="0"/>
              </a:rPr>
              <a:t> không quan sát được (ví dụ: 𝑧, 𝜙)</a:t>
            </a:r>
          </a:p>
          <a:p>
            <a:pPr lvl="1"/>
            <a:r>
              <a:rPr lang="vi-VN" sz="2000" b="1" dirty="0">
                <a:latin typeface="Arial" panose="020B0604020202020204" pitchFamily="34" charset="0"/>
              </a:rPr>
              <a:t>Biến cục bộ: </a:t>
            </a:r>
            <a:r>
              <a:rPr lang="vi-VN" sz="2000" dirty="0">
                <a:latin typeface="Arial" panose="020B0604020202020204" pitchFamily="34" charset="0"/>
              </a:rPr>
              <a:t>liên kết với một </a:t>
            </a:r>
            <a:br>
              <a:rPr lang="vi-VN" sz="2000" dirty="0">
                <a:latin typeface="Arial" panose="020B0604020202020204" pitchFamily="34" charset="0"/>
              </a:rPr>
            </a:br>
            <a:r>
              <a:rPr lang="en-US" sz="2000" dirty="0" err="1">
                <a:latin typeface="Arial" panose="020B0604020202020204" pitchFamily="34" charset="0"/>
              </a:rPr>
              <a:t>quan</a:t>
            </a:r>
            <a:r>
              <a:rPr lang="en-US" sz="2000" dirty="0">
                <a:latin typeface="Arial" panose="020B0604020202020204" pitchFamily="34" charset="0"/>
              </a:rPr>
              <a:t> sát </a:t>
            </a:r>
            <a:r>
              <a:rPr lang="vi-VN" sz="2000" dirty="0">
                <a:latin typeface="Arial" panose="020B0604020202020204" pitchFamily="34" charset="0"/>
              </a:rPr>
              <a:t>(ví dụ: 𝑧, 𝒙)</a:t>
            </a:r>
          </a:p>
          <a:p>
            <a:pPr lvl="1"/>
            <a:r>
              <a:rPr lang="vi-VN" sz="2000" b="1" dirty="0">
                <a:latin typeface="Arial" panose="020B0604020202020204" pitchFamily="34" charset="0"/>
              </a:rPr>
              <a:t>Biến toàn cục: </a:t>
            </a:r>
            <a:r>
              <a:rPr lang="en-US" sz="2000" dirty="0" err="1">
                <a:latin typeface="Arial" panose="020B0604020202020204" pitchFamily="34" charset="0"/>
              </a:rPr>
              <a:t>chung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vi-VN" sz="2000" dirty="0">
                <a:latin typeface="Arial" panose="020B0604020202020204" pitchFamily="34" charset="0"/>
              </a:rPr>
              <a:t>cho các </a:t>
            </a:r>
            <a:r>
              <a:rPr lang="en-US" sz="2000" dirty="0" err="1">
                <a:latin typeface="Arial" panose="020B0604020202020204" pitchFamily="34" charset="0"/>
              </a:rPr>
              <a:t>dữ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liệu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vi-VN" sz="2000" dirty="0">
                <a:latin typeface="Arial" panose="020B0604020202020204" pitchFamily="34" charset="0"/>
              </a:rPr>
              <a:t>và thường dùng để đại diện cho mô hình (ví dụ: 𝜙)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endParaRPr lang="vi-VN" sz="2000" dirty="0">
              <a:latin typeface="Arial" panose="020B0604020202020204" pitchFamily="34" charset="0"/>
            </a:endParaRPr>
          </a:p>
          <a:p>
            <a:pPr lvl="1"/>
            <a:r>
              <a:rPr lang="vi-VN" sz="2000" b="1" dirty="0">
                <a:latin typeface="Arial" panose="020B0604020202020204" pitchFamily="34" charset="0"/>
              </a:rPr>
              <a:t>Mối quan hệ giữa các biến</a:t>
            </a:r>
          </a:p>
          <a:p>
            <a:r>
              <a:rPr lang="vi-VN" sz="2400" dirty="0">
                <a:latin typeface="Arial" panose="020B0604020202020204" pitchFamily="34" charset="0"/>
              </a:rPr>
              <a:t>Mỗi biến tuân theo một phân phối xác suất nào đó</a:t>
            </a:r>
            <a:r>
              <a:rPr lang="en-US" sz="24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872" y="1186874"/>
            <a:ext cx="2688569" cy="18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</a:rPr>
              <a:t> loại mô hình</a:t>
            </a:r>
            <a:endParaRPr sz="36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22DB-BA1D-044F-A57E-712336A3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1348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Mô hình </a:t>
            </a:r>
            <a:r>
              <a:rPr lang="en-US" sz="2400" b="1" dirty="0" err="1">
                <a:latin typeface="Arial" panose="020B0604020202020204" pitchFamily="34" charset="0"/>
              </a:rPr>
              <a:t>đồ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</a:rPr>
              <a:t>thị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</a:rPr>
              <a:t>xác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</a:rPr>
              <a:t>suất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br>
              <a:rPr lang="en-US" sz="2400" b="1" dirty="0"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(Probabilistic graphical model - PGM)</a:t>
            </a:r>
            <a:endParaRPr lang="en-US" sz="2400" dirty="0">
              <a:latin typeface="Arial" panose="020B0604020202020204" pitchFamily="34" charset="0"/>
            </a:endParaRPr>
          </a:p>
          <a:p>
            <a:pPr lvl="1"/>
            <a:r>
              <a:rPr lang="en-US" sz="2000" dirty="0" err="1">
                <a:latin typeface="Arial" panose="020B0604020202020204" pitchFamily="34" charset="0"/>
              </a:rPr>
              <a:t>Mỗi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đỉnh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đại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diện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cho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 err="1">
                <a:latin typeface="Arial" panose="020B0604020202020204" pitchFamily="34" charset="0"/>
              </a:rPr>
              <a:t>một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biến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ngẫu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nhiên</a:t>
            </a:r>
            <a:r>
              <a:rPr lang="en-US" sz="2000" dirty="0">
                <a:latin typeface="Arial" panose="020B0604020202020204" pitchFamily="34" charset="0"/>
              </a:rPr>
              <a:t>,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 err="1">
                <a:highlight>
                  <a:srgbClr val="808080"/>
                </a:highlight>
                <a:latin typeface="Arial" panose="020B0604020202020204" pitchFamily="34" charset="0"/>
              </a:rPr>
              <a:t>màu</a:t>
            </a:r>
            <a:r>
              <a:rPr lang="en-US" sz="2000" dirty="0">
                <a:highlight>
                  <a:srgbClr val="808080"/>
                </a:highlight>
                <a:latin typeface="Arial" panose="020B0604020202020204" pitchFamily="34" charset="0"/>
              </a:rPr>
              <a:t> </a:t>
            </a:r>
            <a:r>
              <a:rPr lang="en-US" sz="2000" dirty="0" err="1">
                <a:highlight>
                  <a:srgbClr val="808080"/>
                </a:highlight>
                <a:latin typeface="Arial" panose="020B0604020202020204" pitchFamily="34" charset="0"/>
              </a:rPr>
              <a:t>xám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biểu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diễn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 err="1">
                <a:latin typeface="Arial" panose="020B0604020202020204" pitchFamily="34" charset="0"/>
              </a:rPr>
              <a:t>biến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quan</a:t>
            </a:r>
            <a:r>
              <a:rPr lang="en-US" sz="2000" dirty="0">
                <a:latin typeface="Arial" panose="020B0604020202020204" pitchFamily="34" charset="0"/>
              </a:rPr>
              <a:t> sát </a:t>
            </a:r>
            <a:r>
              <a:rPr lang="en-US" sz="2000" dirty="0" err="1">
                <a:latin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</a:rPr>
              <a:t>,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 err="1">
                <a:latin typeface="Arial" panose="020B0604020202020204" pitchFamily="34" charset="0"/>
              </a:rPr>
              <a:t>màu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trắng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biểu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diễn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biến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ẩn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 err="1">
                <a:latin typeface="Arial" panose="020B0604020202020204" pitchFamily="34" charset="0"/>
              </a:rPr>
              <a:t>Mỗi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cạnh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đại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diện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mối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quan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hệ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phụ</a:t>
            </a:r>
            <a:r>
              <a:rPr lang="en-US" sz="2000" dirty="0">
                <a:latin typeface="Arial" panose="020B0604020202020204" pitchFamily="34" charset="0"/>
              </a:rPr>
              <a:t> thuộc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điều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kiện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giữa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hai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biến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Mô hình </a:t>
            </a:r>
            <a:r>
              <a:rPr lang="en-US" sz="2000" dirty="0" err="1">
                <a:latin typeface="Arial" panose="020B0604020202020204" pitchFamily="34" charset="0"/>
              </a:rPr>
              <a:t>đồ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thị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</a:rPr>
              <a:t>mỗi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cạnh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tuân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theo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một</a:t>
            </a:r>
            <a:r>
              <a:rPr lang="en-US" sz="2000" dirty="0">
                <a:latin typeface="Arial" panose="020B0604020202020204" pitchFamily="34" charset="0"/>
              </a:rPr>
              <a:t> chiều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Mô hình </a:t>
            </a:r>
            <a:r>
              <a:rPr lang="en-US" sz="2000" dirty="0" err="1">
                <a:latin typeface="Arial" panose="020B0604020202020204" pitchFamily="34" charset="0"/>
              </a:rPr>
              <a:t>đồ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thị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vô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hướng</a:t>
            </a:r>
            <a:r>
              <a:rPr lang="en-US" sz="2000" dirty="0">
                <a:latin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chiều </a:t>
            </a:r>
            <a:r>
              <a:rPr lang="en-US" sz="2000" dirty="0" err="1">
                <a:latin typeface="Arial" panose="020B0604020202020204" pitchFamily="34" charset="0"/>
              </a:rPr>
              <a:t>trên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cạnh</a:t>
            </a:r>
            <a:r>
              <a:rPr lang="en-US" sz="2000" dirty="0">
                <a:latin typeface="Arial" panose="020B0604020202020204" pitchFamily="34" charset="0"/>
              </a:rPr>
              <a:t>.</a:t>
            </a:r>
          </a:p>
          <a:p>
            <a:r>
              <a:rPr lang="en-US" sz="2400" b="1" dirty="0">
                <a:latin typeface="Arial" panose="020B0604020202020204" pitchFamily="34" charset="0"/>
              </a:rPr>
              <a:t>Mô hình </a:t>
            </a:r>
            <a:r>
              <a:rPr lang="en-US" sz="2400" b="1" dirty="0" err="1">
                <a:latin typeface="Arial" panose="020B0604020202020204" pitchFamily="34" charset="0"/>
              </a:rPr>
              <a:t>biến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</a:rPr>
              <a:t>ẩn </a:t>
            </a:r>
            <a:r>
              <a:rPr lang="en-US" sz="2400" dirty="0" err="1">
                <a:latin typeface="Arial" panose="020B0604020202020204" pitchFamily="34" charset="0"/>
              </a:rPr>
              <a:t>(latent variable model)</a:t>
            </a:r>
            <a:r>
              <a:rPr lang="en-US" sz="2400" dirty="0">
                <a:latin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</a:rPr>
              <a:t> PGM </a:t>
            </a:r>
            <a:r>
              <a:rPr lang="en-US" sz="2400" dirty="0" err="1">
                <a:latin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ít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nhất</a:t>
            </a:r>
            <a:r>
              <a:rPr lang="en-US" sz="2400" dirty="0">
                <a:latin typeface="Arial" panose="020B0604020202020204" pitchFamily="34" charset="0"/>
              </a:rPr>
              <a:t> 1 </a:t>
            </a:r>
            <a:r>
              <a:rPr lang="en-US" sz="2400" dirty="0" err="1">
                <a:latin typeface="Arial" panose="020B0604020202020204" pitchFamily="34" charset="0"/>
              </a:rPr>
              <a:t>biến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ẩn</a:t>
            </a:r>
            <a:endParaRPr lang="en-US" sz="2400" dirty="0">
              <a:latin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</a:rPr>
              <a:t>Mô hình Bayes</a:t>
            </a:r>
            <a:r>
              <a:rPr lang="en-US" sz="2400" dirty="0">
                <a:latin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</a:rPr>
              <a:t> PGM </a:t>
            </a:r>
            <a:r>
              <a:rPr lang="en-US" sz="2400" dirty="0" err="1">
                <a:latin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xác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suất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tiên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nghiệm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trên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tham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số</a:t>
            </a:r>
            <a:r>
              <a:rPr lang="en-US" sz="2400" dirty="0">
                <a:latin typeface="Arial" panose="020B0604020202020204" pitchFamily="34" charset="0"/>
              </a:rPr>
              <a:t> mô hình.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51" y="1186874"/>
            <a:ext cx="2688569" cy="18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5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Phân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phối</a:t>
            </a:r>
            <a:r>
              <a:rPr lang="en-US" sz="3600" dirty="0">
                <a:latin typeface="Arial" panose="020B0604020202020204" pitchFamily="34" charset="0"/>
              </a:rPr>
              <a:t> chuẩn </a:t>
            </a:r>
            <a:r>
              <a:rPr lang="en-US" sz="3600" dirty="0" err="1">
                <a:latin typeface="Arial" panose="020B0604020202020204" pitchFamily="34" charset="0"/>
              </a:rPr>
              <a:t>đơn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biến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Autofit/>
              </a:bodyPr>
              <a:lstStyle/>
              <a:p>
                <a:r>
                  <a:rPr lang="vi-VN" sz="2000" dirty="0">
                    <a:latin typeface="Arial" panose="020B0604020202020204" pitchFamily="34" charset="0"/>
                  </a:rPr>
                  <a:t>Chúng t</a:t>
                </a:r>
                <a:r>
                  <a:rPr lang="en-US" sz="2000" dirty="0">
                    <a:latin typeface="Arial" panose="020B0604020202020204" pitchFamily="34" charset="0"/>
                  </a:rPr>
                  <a:t>a</a:t>
                </a:r>
                <a:r>
                  <a:rPr lang="vi-VN" sz="2000" dirty="0">
                    <a:latin typeface="Arial" panose="020B0604020202020204" pitchFamily="34" charset="0"/>
                  </a:rPr>
                  <a:t> muốn mô hình hóa chiều cao của một người</a:t>
                </a:r>
              </a:p>
              <a:p>
                <a:pPr lvl="1"/>
                <a:r>
                  <a:rPr lang="en-US" sz="1800" dirty="0">
                    <a:latin typeface="Arial" panose="020B0604020202020204" pitchFamily="34" charset="0"/>
                  </a:rPr>
                  <a:t>T</a:t>
                </a:r>
                <a:r>
                  <a:rPr lang="vi-VN" sz="1800" dirty="0">
                    <a:latin typeface="Arial" panose="020B0604020202020204" pitchFamily="34" charset="0"/>
                  </a:rPr>
                  <a:t>ập dữ liệu từ 10 người ở Hà Nội:</a:t>
                </a:r>
                <a:endParaRPr lang="en-US" sz="1800" dirty="0">
                  <a:latin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:r>
                  <a:rPr lang="vi-VN" sz="1800" dirty="0">
                    <a:latin typeface="Arial" panose="020B0604020202020204" pitchFamily="34" charset="0"/>
                  </a:rPr>
                  <a:t>D = {1.6, 1.7, 1.65, 1.63, 1.75, 1.71, 1.68, 1.72, 1.77, 1.62}</a:t>
                </a:r>
              </a:p>
              <a:p>
                <a:r>
                  <a:rPr lang="vi-VN" sz="2000" dirty="0">
                    <a:latin typeface="Arial" panose="020B0604020202020204" pitchFamily="34" charset="0"/>
                  </a:rPr>
                  <a:t>Gọi x là biến ngẫu nhiên đại diện cho chiều cao của một người</a:t>
                </a:r>
              </a:p>
              <a:p>
                <a:r>
                  <a:rPr lang="vi-VN" sz="2000" i="1" dirty="0">
                    <a:latin typeface="Arial" panose="020B0604020202020204" pitchFamily="34" charset="0"/>
                  </a:rPr>
                  <a:t>Giả thuyết:</a:t>
                </a:r>
                <a:r>
                  <a:rPr lang="vi-VN" sz="2000" dirty="0">
                    <a:latin typeface="Arial" panose="020B0604020202020204" pitchFamily="34" charset="0"/>
                  </a:rPr>
                  <a:t> x tuân theo phân phối </a:t>
                </a:r>
                <a:r>
                  <a:rPr lang="en-US" sz="2000" dirty="0">
                    <a:latin typeface="Arial" panose="020B0604020202020204" pitchFamily="34" charset="0"/>
                  </a:rPr>
                  <a:t>chuẩn</a:t>
                </a:r>
                <a:r>
                  <a:rPr lang="vi-VN" sz="2000" dirty="0">
                    <a:latin typeface="Arial" panose="020B0604020202020204" pitchFamily="34" charset="0"/>
                  </a:rPr>
                  <a:t> (Gaussian) với hàm mật độ xác suất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(PDF)</a:t>
                </a:r>
                <a:r>
                  <a:rPr lang="en-US" sz="2000" dirty="0">
                    <a:latin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           </a:t>
                </a:r>
                <a:r>
                  <a:rPr lang="en-US" sz="2000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endChr m:val="|"/>
                        <m:ctrlP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vi-V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vi-V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vi-V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vi-V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vi-V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vi-V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vi-V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vi-V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vi-V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vi-V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vi-V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sSup>
                          <m:sSupPr>
                            <m:ctrlPr>
                              <a:rPr lang="vi-V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vi-V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vi-V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vi-V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endParaRPr lang="vi-VN" sz="1800" dirty="0">
                  <a:latin typeface="Arial" panose="020B0604020202020204" pitchFamily="34" charset="0"/>
                </a:endParaRPr>
              </a:p>
              <a:p>
                <a:r>
                  <a:rPr lang="en-US" sz="2000" dirty="0">
                    <a:latin typeface="Arial" panose="020B0604020202020204" pitchFamily="34" charset="0"/>
                  </a:rPr>
                  <a:t>T</a:t>
                </a:r>
                <a:r>
                  <a:rPr lang="vi-VN" sz="2000" dirty="0">
                    <a:latin typeface="Arial" panose="020B0604020202020204" pitchFamily="34" charset="0"/>
                  </a:rPr>
                  <a:t>rong đó 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vi-VN" sz="2000" dirty="0">
                    <a:latin typeface="Arial" panose="020B0604020202020204" pitchFamily="34" charset="0"/>
                  </a:rPr>
                  <a:t> là trung bình và phương sai</a:t>
                </a:r>
              </a:p>
              <a:p>
                <a:r>
                  <a:rPr lang="vi-VN" sz="2000" dirty="0">
                    <a:latin typeface="Arial" panose="020B0604020202020204" pitchFamily="34" charset="0"/>
                  </a:rPr>
                  <a:t>Ghi chú: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endChr m:val="|"/>
                        <m:ctrlP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đại diện cho lớp phân phối chuẩn</a:t>
                </a:r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 Lớp này có tham số đại diện là </a:t>
                </a:r>
                <a14:m>
                  <m:oMath xmlns:m="http://schemas.openxmlformats.org/officeDocument/2006/math">
                    <m:r>
                      <a:rPr lang="el-GR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vi-VN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vi-V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vi-VN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2000" dirty="0" err="1">
                    <a:latin typeface="Arial" panose="020B0604020202020204" pitchFamily="34" charset="0"/>
                  </a:rPr>
                  <a:t>Bài toán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học</a:t>
                </a:r>
                <a:r>
                  <a:rPr lang="vi-VN" sz="2000" dirty="0">
                    <a:latin typeface="Arial" panose="020B0604020202020204" pitchFamily="34" charset="0"/>
                  </a:rPr>
                  <a:t>: chúng ta cần biết các giá trị cụ thể của </a:t>
                </a:r>
                <a:r>
                  <a:rPr lang="en-US" sz="2000" dirty="0">
                    <a:latin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619" t="-1235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233" y="2979238"/>
            <a:ext cx="2700762" cy="18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Phân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phối</a:t>
            </a:r>
            <a:r>
              <a:rPr lang="en-US" sz="3600" dirty="0">
                <a:latin typeface="Arial" panose="020B0604020202020204" pitchFamily="34" charset="0"/>
              </a:rPr>
              <a:t> chuẩn </a:t>
            </a:r>
            <a:r>
              <a:rPr lang="en-US" sz="3600" dirty="0" err="1">
                <a:latin typeface="Arial" panose="020B0604020202020204" pitchFamily="34" charset="0"/>
              </a:rPr>
              <a:t>đơn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biến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8" y="961636"/>
                <a:ext cx="8194964" cy="5240636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>
                    <a:latin typeface="Arial" panose="020B0604020202020204" pitchFamily="34" charset="0"/>
                  </a:rPr>
                  <a:t>Mục </a:t>
                </a:r>
                <a:r>
                  <a:rPr lang="en-US" sz="2200" dirty="0" err="1">
                    <a:latin typeface="Arial" panose="020B0604020202020204" pitchFamily="34" charset="0"/>
                  </a:rPr>
                  <a:t>tiêu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là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vi-VN" sz="2200" dirty="0">
                    <a:latin typeface="Arial" panose="020B0604020202020204" pitchFamily="34" charset="0"/>
                  </a:rPr>
                  <a:t>mô hình hóa chiều cao của một người</a:t>
                </a:r>
              </a:p>
              <a:p>
                <a:r>
                  <a:rPr lang="en-US" sz="2200" dirty="0">
                    <a:latin typeface="Arial" panose="020B0604020202020204" pitchFamily="34" charset="0"/>
                  </a:rPr>
                  <a:t>T</a:t>
                </a:r>
                <a:r>
                  <a:rPr lang="vi-VN" sz="2200" dirty="0">
                    <a:latin typeface="Arial" panose="020B0604020202020204" pitchFamily="34" charset="0"/>
                  </a:rPr>
                  <a:t>ập dữ liệu từ 10 người ở Hà Nội + 10 người ở Sydney</a:t>
                </a:r>
                <a:endParaRPr lang="en-US" sz="2200" dirty="0">
                  <a:latin typeface="Arial" panose="020B0604020202020204" pitchFamily="34" charset="0"/>
                </a:endParaRPr>
              </a:p>
              <a:p>
                <a:pPr lvl="1"/>
                <a:r>
                  <a:rPr lang="vi-VN" sz="1800" dirty="0">
                    <a:latin typeface="Arial" panose="020B0604020202020204" pitchFamily="34" charset="0"/>
                  </a:rPr>
                  <a:t>D = {</a:t>
                </a:r>
                <a:r>
                  <a:rPr lang="vi-VN" sz="1800" dirty="0">
                    <a:solidFill>
                      <a:schemeClr val="accent1"/>
                    </a:solidFill>
                    <a:latin typeface="Arial" panose="020B0604020202020204" pitchFamily="34" charset="0"/>
                  </a:rPr>
                  <a:t>1.6, 1.7, 1.65, 1.63, 1.75, 1.71, 1.68, 1.72, 1.77, 1.62</a:t>
                </a:r>
                <a:r>
                  <a:rPr lang="vi-VN" sz="1800" dirty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, 1.75, 1.80, 1.85, 1.65, 1.91, 1.78, 1,88, 1,79, 1,82, 1,81</a:t>
                </a:r>
                <a:r>
                  <a:rPr lang="vi-VN" sz="1800" dirty="0">
                    <a:latin typeface="Arial" panose="020B0604020202020204" pitchFamily="34" charset="0"/>
                  </a:rPr>
                  <a:t>}</a:t>
                </a:r>
              </a:p>
              <a:p>
                <a:r>
                  <a:rPr lang="vi-VN" sz="2200" dirty="0">
                    <a:latin typeface="Arial" panose="020B0604020202020204" pitchFamily="34" charset="0"/>
                  </a:rPr>
                  <a:t>Gọi x là biến ngẫu nhiên đại diện cho chiều cao</a:t>
                </a:r>
              </a:p>
              <a:p>
                <a:r>
                  <a:rPr lang="vi-VN" sz="2200" dirty="0">
                    <a:latin typeface="Arial" panose="020B0604020202020204" pitchFamily="34" charset="0"/>
                  </a:rPr>
                  <a:t>Nếu chúng ta sử dụng phân phối </a:t>
                </a:r>
                <a:r>
                  <a:rPr lang="en-US" sz="2200" dirty="0">
                    <a:latin typeface="Arial" panose="020B0604020202020204" pitchFamily="34" charset="0"/>
                  </a:rPr>
                  <a:t>Chuẩn</a:t>
                </a:r>
                <a:r>
                  <a:rPr lang="vi-VN" sz="2200" dirty="0">
                    <a:latin typeface="Arial" panose="020B0604020202020204" pitchFamily="34" charset="0"/>
                  </a:rPr>
                  <a:t>:</a:t>
                </a:r>
              </a:p>
              <a:p>
                <a:pPr lvl="1"/>
                <a:r>
                  <a:rPr lang="vi-VN" sz="1800" dirty="0">
                    <a:latin typeface="Arial" panose="020B0604020202020204" pitchFamily="34" charset="0"/>
                  </a:rPr>
                  <a:t>Đường </a:t>
                </a:r>
                <a:r>
                  <a:rPr lang="en-US" sz="1800" dirty="0" err="1">
                    <a:latin typeface="Arial" panose="020B0604020202020204" pitchFamily="34" charset="0"/>
                  </a:rPr>
                  <a:t>màu</a:t>
                </a:r>
                <a:r>
                  <a:rPr lang="vi-VN" sz="1800" dirty="0">
                    <a:latin typeface="Arial" panose="020B0604020202020204" pitchFamily="34" charset="0"/>
                  </a:rPr>
                  <a:t> xanh </a:t>
                </a:r>
                <a:r>
                  <a:rPr lang="en-US" sz="1800" dirty="0">
                    <a:latin typeface="Arial" panose="020B0604020202020204" pitchFamily="34" charset="0"/>
                  </a:rPr>
                  <a:t>lam</a:t>
                </a:r>
                <a:r>
                  <a:rPr lang="vi-VN" sz="1800" dirty="0">
                    <a:latin typeface="Arial" panose="020B0604020202020204" pitchFamily="34" charset="0"/>
                  </a:rPr>
                  <a:t> mô </a:t>
                </a:r>
                <a:br>
                  <a:rPr lang="en-US" sz="1800" dirty="0">
                    <a:latin typeface="Arial" panose="020B0604020202020204" pitchFamily="34" charset="0"/>
                  </a:rPr>
                </a:br>
                <a:r>
                  <a:rPr lang="vi-VN" sz="1800" dirty="0">
                    <a:latin typeface="Arial" panose="020B0604020202020204" pitchFamily="34" charset="0"/>
                  </a:rPr>
                  <a:t>hình chiều cao ở Hà Nội</a:t>
                </a:r>
              </a:p>
              <a:p>
                <a:pPr lvl="1"/>
                <a:r>
                  <a:rPr lang="vi-VN" sz="1800" dirty="0">
                    <a:latin typeface="Arial" panose="020B0604020202020204" pitchFamily="34" charset="0"/>
                  </a:rPr>
                  <a:t>Đường màu cam mô hình </a:t>
                </a:r>
                <a:br>
                  <a:rPr lang="en-US" sz="1800" dirty="0">
                    <a:latin typeface="Arial" panose="020B0604020202020204" pitchFamily="34" charset="0"/>
                  </a:rPr>
                </a:br>
                <a:r>
                  <a:rPr lang="vi-VN" sz="1800" dirty="0">
                    <a:latin typeface="Arial" panose="020B0604020202020204" pitchFamily="34" charset="0"/>
                  </a:rPr>
                  <a:t>chiều cao ở Sydney</a:t>
                </a:r>
              </a:p>
              <a:p>
                <a:pPr lvl="1"/>
                <a:r>
                  <a:rPr lang="vi-VN" sz="1800" dirty="0">
                    <a:latin typeface="Arial" panose="020B0604020202020204" pitchFamily="34" charset="0"/>
                  </a:rPr>
                  <a:t>Đường </a:t>
                </a:r>
                <a:r>
                  <a:rPr lang="en-US" sz="1800" dirty="0" err="1">
                    <a:latin typeface="Arial" panose="020B0604020202020204" pitchFamily="34" charset="0"/>
                  </a:rPr>
                  <a:t>màu</a:t>
                </a:r>
                <a:r>
                  <a:rPr lang="en-US" sz="1800" dirty="0">
                    <a:latin typeface="Arial" panose="020B0604020202020204" pitchFamily="34" charset="0"/>
                  </a:rPr>
                  <a:t> xanh </a:t>
                </a:r>
                <a:r>
                  <a:rPr lang="en-US" sz="1800" dirty="0" err="1">
                    <a:latin typeface="Arial" panose="020B0604020202020204" pitchFamily="34" charset="0"/>
                  </a:rPr>
                  <a:t>lục</a:t>
                </a:r>
                <a:r>
                  <a:rPr lang="vi-VN" sz="1800" dirty="0">
                    <a:latin typeface="Arial" panose="020B0604020202020204" pitchFamily="34" charset="0"/>
                  </a:rPr>
                  <a:t> </a:t>
                </a:r>
                <a:br>
                  <a:rPr lang="en-US" sz="1800" dirty="0">
                    <a:latin typeface="Arial" panose="020B0604020202020204" pitchFamily="34" charset="0"/>
                  </a:rPr>
                </a:br>
                <a:r>
                  <a:rPr lang="vi-VN" sz="1800" dirty="0">
                    <a:latin typeface="Arial" panose="020B0604020202020204" pitchFamily="34" charset="0"/>
                  </a:rPr>
                  <a:t>mô hình toàn bộ D</a:t>
                </a:r>
              </a:p>
              <a:p>
                <a:pPr lvl="1"/>
                <a:endParaRPr lang="vi-VN" sz="1800" dirty="0">
                  <a:latin typeface="Arial" panose="020B0604020202020204" pitchFamily="34" charset="0"/>
                </a:endParaRPr>
              </a:p>
              <a:p>
                <a:r>
                  <a:rPr lang="vi-VN" sz="2200" dirty="0">
                    <a:latin typeface="Arial" panose="020B0604020202020204" pitchFamily="34" charset="0"/>
                  </a:rPr>
                  <a:t>Gaussian không mô hình hóa </a:t>
                </a:r>
                <a:r>
                  <a:rPr lang="en-US" sz="2200" dirty="0" err="1">
                    <a:latin typeface="Arial" panose="020B0604020202020204" pitchFamily="34" charset="0"/>
                  </a:rPr>
                  <a:t>tốt cho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dữ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liệu này</a:t>
                </a:r>
                <a:endParaRPr lang="vi-VN" sz="2200" dirty="0"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vi-VN" sz="22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vi-V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vi-VN" sz="1800" dirty="0">
                    <a:latin typeface="Arial" panose="020B0604020202020204" pitchFamily="34" charset="0"/>
                  </a:rPr>
                  <a:t>Mô hình hỗn hợp?</a:t>
                </a:r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8" y="961636"/>
                <a:ext cx="8194964" cy="5240636"/>
              </a:xfrm>
              <a:blipFill>
                <a:blip r:embed="rId2"/>
                <a:stretch>
                  <a:fillRect l="-774" t="-120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28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625" y="3026161"/>
            <a:ext cx="2932430" cy="19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</a:rPr>
              <a:t>Mô hình Gaussian </a:t>
            </a:r>
            <a:r>
              <a:rPr lang="en-US" dirty="0" err="1">
                <a:latin typeface="Arial" panose="020B0604020202020204" pitchFamily="34" charset="0"/>
              </a:rPr>
              <a:t>hỗn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đơn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biến</a:t>
            </a:r>
            <a:endParaRPr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200" b="1" dirty="0">
                    <a:latin typeface="Arial" panose="020B0604020202020204" pitchFamily="34" charset="0"/>
                  </a:rPr>
                  <a:t>G</a:t>
                </a:r>
                <a:r>
                  <a:rPr lang="vi-VN" sz="2200" b="1" dirty="0">
                    <a:latin typeface="Arial" panose="020B0604020202020204" pitchFamily="34" charset="0"/>
                  </a:rPr>
                  <a:t>iả thuyết: </a:t>
                </a:r>
                <a:r>
                  <a:rPr lang="vi-VN" sz="2200" dirty="0">
                    <a:latin typeface="Arial" panose="020B0604020202020204" pitchFamily="34" charset="0"/>
                  </a:rPr>
                  <a:t>dữ liệu được tạo từ hai phân bố Gauss khác nhau và mỗi quan sát được sinh bởi một trong số đó.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200" b="1" i="1" dirty="0">
                    <a:latin typeface="Arial" panose="020B0604020202020204" pitchFamily="34" charset="0"/>
                  </a:rPr>
                  <a:t>   Quá trình sinh: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Chọn chỉ số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𝑀𝑢𝑙𝑡𝑖𝑛𝑜𝑚𝑖𝑎𝑙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latin typeface="Arial" panose="020B0604020202020204" pitchFamily="34" charset="0"/>
                </a:endParaRPr>
              </a:p>
              <a:p>
                <a:pPr marL="800100" lvl="2" indent="-342900">
                  <a:spcBef>
                    <a:spcPts val="1000"/>
                  </a:spcBef>
                </a:pPr>
                <a:r>
                  <a:rPr lang="vi-VN" dirty="0">
                    <a:latin typeface="Arial" panose="020B0604020202020204" pitchFamily="34" charset="0"/>
                  </a:rPr>
                  <a:t>Sinh mẫu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vi-V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  <a:p>
                <a:r>
                  <a:rPr lang="vi-VN" sz="2200" i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Đây là mô hình hỗn hợp Gaus</a:t>
                </a:r>
                <a:r>
                  <a:rPr lang="en-US" sz="2200" i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s</a:t>
                </a:r>
                <a:br>
                  <a:rPr lang="en-US" sz="2200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</a:br>
                <a:r>
                  <a:rPr lang="en-US" sz="2000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(Gaussian mixture model - GMM)</a:t>
                </a:r>
                <a:endParaRPr lang="vi-VN" sz="2200" dirty="0">
                  <a:solidFill>
                    <a:srgbClr val="0432FF"/>
                  </a:solidFill>
                  <a:latin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vi-V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sz="1800" dirty="0">
                    <a:latin typeface="Arial" panose="020B0604020202020204" pitchFamily="34" charset="0"/>
                  </a:rPr>
                  <a:t>đại diện cho</a:t>
                </a:r>
                <a:r>
                  <a:rPr lang="en-US" sz="1800" dirty="0">
                    <a:latin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</a:rPr>
                  <a:t>phân</a:t>
                </a:r>
                <a:r>
                  <a:rPr lang="en-US" sz="1800" dirty="0">
                    <a:latin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</a:rPr>
                  <a:t>phối</a:t>
                </a:r>
                <a:r>
                  <a:rPr lang="en-US" sz="1800" dirty="0">
                    <a:latin typeface="Arial" panose="020B0604020202020204" pitchFamily="34" charset="0"/>
                  </a:rPr>
                  <a:t> </a:t>
                </a:r>
                <a:br>
                  <a:rPr lang="en-US" sz="1800" dirty="0">
                    <a:latin typeface="Arial" panose="020B0604020202020204" pitchFamily="34" charset="0"/>
                  </a:rPr>
                </a:br>
                <a:r>
                  <a:rPr lang="vi-VN" sz="1800" dirty="0">
                    <a:latin typeface="Arial" panose="020B0604020202020204" pitchFamily="34" charset="0"/>
                  </a:rPr>
                  <a:t>Gaussia</a:t>
                </a:r>
                <a:r>
                  <a:rPr lang="en-US" sz="1800" dirty="0">
                    <a:latin typeface="Arial" panose="020B0604020202020204" pitchFamily="34" charset="0"/>
                  </a:rPr>
                  <a:t>n thứ </a:t>
                </a:r>
                <a:r>
                  <a:rPr lang="en-US" sz="1800" dirty="0" err="1">
                    <a:latin typeface="Arial" panose="020B0604020202020204" pitchFamily="34" charset="0"/>
                  </a:rPr>
                  <a:t>nhất</a:t>
                </a:r>
                <a:endParaRPr lang="vi-VN" sz="18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vi-V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vi-V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</a:rPr>
                  <a:t> </a:t>
                </a:r>
                <a:r>
                  <a:rPr lang="vi-VN" sz="1800" dirty="0">
                    <a:latin typeface="Arial" panose="020B0604020202020204" pitchFamily="34" charset="0"/>
                  </a:rPr>
                  <a:t>đại diện cho Gaussian thứ hai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vi-VN" sz="1800" dirty="0">
                    <a:latin typeface="Arial" panose="020B0604020202020204" pitchFamily="34" charset="0"/>
                  </a:rPr>
                  <a:t>𝜙∈ [0,</a:t>
                </a:r>
                <a:r>
                  <a:rPr lang="en-US" sz="1800" dirty="0">
                    <a:latin typeface="Arial" panose="020B0604020202020204" pitchFamily="34" charset="0"/>
                  </a:rPr>
                  <a:t>1</a:t>
                </a:r>
                <a:r>
                  <a:rPr lang="vi-VN" sz="1800" dirty="0">
                    <a:latin typeface="Arial" panose="020B0604020202020204" pitchFamily="34" charset="0"/>
                  </a:rPr>
                  <a:t>] là tham số của phân phối </a:t>
                </a:r>
                <a:br>
                  <a:rPr lang="vi-VN" sz="1800" dirty="0">
                    <a:latin typeface="Arial" panose="020B0604020202020204" pitchFamily="34" charset="0"/>
                  </a:rPr>
                </a:br>
                <a:r>
                  <a:rPr lang="vi-VN" sz="1800" dirty="0">
                    <a:latin typeface="Arial" panose="020B0604020202020204" pitchFamily="34" charset="0"/>
                  </a:rPr>
                  <a:t>Đa thức</a:t>
                </a:r>
                <a:r>
                  <a:rPr lang="en-US" sz="1800" dirty="0">
                    <a:latin typeface="Arial" panose="020B0604020202020204" pitchFamily="34" charset="0"/>
                  </a:rPr>
                  <a:t>, và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vi-V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vi-V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vi-V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=1|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vi-V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vi-V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vi-VN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vi-V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vi-V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=2|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vi-VN" sz="1800" dirty="0">
                  <a:latin typeface="Arial" panose="020B0604020202020204" pitchFamily="34" charset="0"/>
                </a:endParaRPr>
              </a:p>
              <a:p>
                <a:r>
                  <a:rPr lang="en-US" sz="2200" dirty="0" err="1">
                    <a:latin typeface="Arial" panose="020B0604020202020204" pitchFamily="34" charset="0"/>
                  </a:rPr>
                  <a:t>Hàm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mật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độ</a:t>
                </a:r>
                <a:r>
                  <a:rPr lang="vi-VN" sz="2200" dirty="0">
                    <a:latin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vi-VN" sz="2200" dirty="0">
                    <a:latin typeface="Arial" panose="020B0604020202020204" pitchFamily="34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endChr m:val="|"/>
                        <m:ctrlP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vi-V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)+(1−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vi-V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endChr m:val="|"/>
                        <m:ctrlP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2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vi-V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vi-V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774" t="-1975" r="-1393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01126-2730-9043-9160-8B2CDD46A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0491" y="2187960"/>
            <a:ext cx="2932981" cy="1986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947" y="4174819"/>
            <a:ext cx="3036071" cy="20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anose="020B0604020202020204" pitchFamily="34" charset="0"/>
              </a:rPr>
              <a:t>Tại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sao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</a:rPr>
              <a:t> mô hình </a:t>
            </a:r>
            <a:r>
              <a:rPr lang="en-US" dirty="0" err="1">
                <a:latin typeface="Arial" panose="020B0604020202020204" pitchFamily="34" charset="0"/>
              </a:rPr>
              <a:t>hóa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xác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suất</a:t>
            </a:r>
            <a:r>
              <a:rPr lang="en-US" dirty="0">
                <a:latin typeface="Arial" panose="020B0604020202020204" pitchFamily="34" charset="0"/>
              </a:rPr>
              <a:t>?</a:t>
            </a:r>
            <a:endParaRPr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22DB-BA1D-044F-A57E-712336A3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134841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suy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diễn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từ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dữ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liệu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thương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chắc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chắn</a:t>
            </a:r>
            <a:endParaRPr lang="en-US" sz="2400" dirty="0">
              <a:latin typeface="Arial" panose="020B0604020202020204" pitchFamily="34" charset="0"/>
            </a:endParaRPr>
          </a:p>
          <a:p>
            <a:r>
              <a:rPr lang="en-US" sz="2400" b="1" dirty="0" err="1">
                <a:latin typeface="Arial" panose="020B0604020202020204" pitchFamily="34" charset="0"/>
              </a:rPr>
              <a:t>Lý</a:t>
            </a:r>
            <a:r>
              <a:rPr lang="en-US" sz="2400" b="1" dirty="0">
                <a:latin typeface="Arial" panose="020B0604020202020204" pitchFamily="34" charset="0"/>
              </a:rPr>
              <a:t> thuyết </a:t>
            </a:r>
            <a:r>
              <a:rPr lang="en-US" sz="2400" b="1" dirty="0" err="1">
                <a:latin typeface="Arial" panose="020B0604020202020204" pitchFamily="34" charset="0"/>
              </a:rPr>
              <a:t>xác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</a:rPr>
              <a:t>suất</a:t>
            </a:r>
            <a:r>
              <a:rPr lang="en-US" sz="2400" b="1" dirty="0">
                <a:latin typeface="Arial" panose="020B0604020202020204" pitchFamily="34" charset="0"/>
              </a:rPr>
              <a:t>:</a:t>
            </a:r>
            <a:r>
              <a:rPr lang="en-US" sz="2400" dirty="0">
                <a:latin typeface="Arial" panose="020B0604020202020204" pitchFamily="34" charset="0"/>
              </a:rPr>
              <a:t> mô hình </a:t>
            </a:r>
            <a:r>
              <a:rPr lang="en-US" sz="2400" dirty="0" err="1">
                <a:latin typeface="Arial" panose="020B0604020202020204" pitchFamily="34" charset="0"/>
              </a:rPr>
              <a:t>hóa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chắc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chắn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thay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vì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bỏ</a:t>
            </a:r>
            <a:r>
              <a:rPr lang="en-US" sz="2400" dirty="0">
                <a:latin typeface="Arial" panose="020B0604020202020204" pitchFamily="34" charset="0"/>
              </a:rPr>
              <a:t> qua tình </a:t>
            </a:r>
            <a:r>
              <a:rPr lang="en-US" sz="2400" dirty="0" err="1">
                <a:latin typeface="Arial" panose="020B0604020202020204" pitchFamily="34" charset="0"/>
              </a:rPr>
              <a:t>chất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này</a:t>
            </a:r>
            <a:r>
              <a:rPr lang="en-US" sz="2400" dirty="0">
                <a:latin typeface="Arial" panose="020B0604020202020204" pitchFamily="34" charset="0"/>
              </a:rPr>
              <a:t>.</a:t>
            </a:r>
          </a:p>
          <a:p>
            <a:r>
              <a:rPr lang="en-US" sz="2400" dirty="0" err="1">
                <a:latin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suy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diễn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</a:rPr>
              <a:t> dự </a:t>
            </a:r>
            <a:r>
              <a:rPr lang="en-US" sz="2400" dirty="0" err="1">
                <a:latin typeface="Arial" panose="020B0604020202020204" pitchFamily="34" charset="0"/>
              </a:rPr>
              <a:t>đoán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thể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thực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hiện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nhờ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vào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</a:rPr>
              <a:t> cụ </a:t>
            </a:r>
            <a:r>
              <a:rPr lang="en-US" sz="2400" dirty="0" err="1">
                <a:latin typeface="Arial" panose="020B0604020202020204" pitchFamily="34" charset="0"/>
              </a:rPr>
              <a:t>xác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suất</a:t>
            </a:r>
            <a:endParaRPr lang="en-US" sz="2400" dirty="0">
              <a:latin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</a:rPr>
              <a:t>Ứng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dụng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</a:rPr>
              <a:t>Học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máy</a:t>
            </a:r>
            <a:r>
              <a:rPr lang="en-US" sz="2400" dirty="0">
                <a:latin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</a:rPr>
              <a:t>khai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phá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dữ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liệu</a:t>
            </a:r>
            <a:r>
              <a:rPr lang="en-US" sz="2400" dirty="0">
                <a:latin typeface="Arial" panose="020B0604020202020204" pitchFamily="34" charset="0"/>
              </a:rPr>
              <a:t>, tri </a:t>
            </a:r>
            <a:r>
              <a:rPr lang="en-US" sz="2400" dirty="0" err="1">
                <a:latin typeface="Arial" panose="020B0604020202020204" pitchFamily="34" charset="0"/>
              </a:rPr>
              <a:t>giác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máy</a:t>
            </a:r>
            <a:r>
              <a:rPr lang="en-US" sz="2400" dirty="0">
                <a:latin typeface="Arial" panose="020B0604020202020204" pitchFamily="34" charset="0"/>
              </a:rPr>
              <a:t> tình, NLP, </a:t>
            </a:r>
            <a:r>
              <a:rPr lang="en-US" sz="2400" dirty="0" err="1">
                <a:latin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nghệ</a:t>
            </a:r>
            <a:r>
              <a:rPr lang="en-US" sz="2400" dirty="0">
                <a:latin typeface="Arial" panose="020B0604020202020204" pitchFamily="34" charset="0"/>
              </a:rPr>
              <a:t> tin </a:t>
            </a:r>
            <a:r>
              <a:rPr lang="en-US" sz="2400" dirty="0" err="1">
                <a:latin typeface="Arial" panose="020B0604020202020204" pitchFamily="34" charset="0"/>
              </a:rPr>
              <a:t>sinh</a:t>
            </a:r>
            <a:r>
              <a:rPr lang="en-US" sz="2400" dirty="0">
                <a:latin typeface="Arial" panose="020B0604020202020204" pitchFamily="34" charset="0"/>
              </a:rPr>
              <a:t>,…</a:t>
            </a:r>
          </a:p>
          <a:p>
            <a:r>
              <a:rPr lang="en-US" sz="2400" dirty="0">
                <a:latin typeface="Arial" panose="020B0604020202020204" pitchFamily="34" charset="0"/>
              </a:rPr>
              <a:t>Mục </a:t>
            </a:r>
            <a:r>
              <a:rPr lang="en-US" sz="2400" dirty="0" err="1">
                <a:latin typeface="Arial" panose="020B0604020202020204" pitchFamily="34" charset="0"/>
              </a:rPr>
              <a:t>đích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bài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giảng</a:t>
            </a:r>
            <a:r>
              <a:rPr lang="en-US" sz="24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</a:rPr>
              <a:t>Cái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nhìn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tổng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quan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</a:rPr>
              <a:t> mô hình </a:t>
            </a:r>
            <a:r>
              <a:rPr lang="en-US" sz="2000" dirty="0" err="1">
                <a:latin typeface="Arial" panose="020B0604020202020204" pitchFamily="34" charset="0"/>
              </a:rPr>
              <a:t>hóa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xác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suất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khái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niệm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quan</a:t>
            </a:r>
            <a:r>
              <a:rPr lang="en-US" sz="2000" dirty="0">
                <a:latin typeface="Arial" panose="020B0604020202020204" pitchFamily="34" charset="0"/>
              </a:rPr>
              <a:t> trọng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</a:rPr>
              <a:t>Ứng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bài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toán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phân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lớp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03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GMM </a:t>
            </a:r>
            <a:r>
              <a:rPr lang="en-US" sz="3600" dirty="0" err="1">
                <a:latin typeface="Arial" panose="020B0604020202020204" pitchFamily="34" charset="0"/>
              </a:rPr>
              <a:t>nhiều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biến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274394"/>
              </a:xfrm>
            </p:spPr>
            <p:txBody>
              <a:bodyPr>
                <a:noAutofit/>
              </a:bodyPr>
              <a:lstStyle/>
              <a:p>
                <a:r>
                  <a:rPr lang="vi-VN" sz="2200" dirty="0">
                    <a:latin typeface="Arial" panose="020B0604020202020204" pitchFamily="34" charset="0"/>
                  </a:rPr>
                  <a:t>Xét trường hợp mỗi </a:t>
                </a:r>
                <a:r>
                  <a:rPr lang="vi-VN" sz="2200" b="1" dirty="0">
                    <a:latin typeface="Arial" panose="020B0604020202020204" pitchFamily="34" charset="0"/>
                  </a:rPr>
                  <a:t>x</a:t>
                </a:r>
                <a:r>
                  <a:rPr lang="vi-VN" sz="2200" dirty="0">
                    <a:latin typeface="Arial" panose="020B0604020202020204" pitchFamily="34" charset="0"/>
                  </a:rPr>
                  <a:t> thuộc không gian n chiều.</a:t>
                </a:r>
              </a:p>
              <a:p>
                <a:r>
                  <a:rPr lang="vi-VN" sz="2200" b="1" dirty="0">
                    <a:latin typeface="Arial" panose="020B0604020202020204" pitchFamily="34" charset="0"/>
                  </a:rPr>
                  <a:t>GMM: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vi-VN" sz="2200" dirty="0">
                    <a:latin typeface="Arial" panose="020B0604020202020204" pitchFamily="34" charset="0"/>
                  </a:rPr>
                  <a:t>giả thuyết rằng dữ liệu là các mẫu được sinh ra từ K phân bố Gauss khác nhau.</a:t>
                </a:r>
              </a:p>
              <a:p>
                <a:r>
                  <a:rPr lang="vi-VN" sz="2200" dirty="0">
                    <a:latin typeface="Arial" panose="020B0604020202020204" pitchFamily="34" charset="0"/>
                  </a:rPr>
                  <a:t>Mỗi </a:t>
                </a:r>
                <a:r>
                  <a:rPr lang="vi-VN" sz="2200" b="1" dirty="0">
                    <a:latin typeface="Arial" panose="020B0604020202020204" pitchFamily="34" charset="0"/>
                  </a:rPr>
                  <a:t>x</a:t>
                </a:r>
                <a:r>
                  <a:rPr lang="vi-VN" sz="2200" dirty="0">
                    <a:latin typeface="Arial" panose="020B0604020202020204" pitchFamily="34" charset="0"/>
                  </a:rPr>
                  <a:t> được tạo ra từ một trong K phân bố đó theo </a:t>
                </a:r>
                <a:br>
                  <a:rPr lang="vi-VN" sz="2200" dirty="0">
                    <a:latin typeface="Arial" panose="020B0604020202020204" pitchFamily="34" charset="0"/>
                  </a:rPr>
                </a:br>
                <a:r>
                  <a:rPr lang="vi-VN" sz="2200" b="1" i="1" dirty="0">
                    <a:latin typeface="Arial" panose="020B0604020202020204" pitchFamily="34" charset="0"/>
                  </a:rPr>
                  <a:t>quá trình sinh</a:t>
                </a:r>
                <a:r>
                  <a:rPr lang="en-US" sz="2200" dirty="0">
                    <a:latin typeface="Arial" panose="020B0604020202020204" pitchFamily="34" charset="0"/>
                  </a:rPr>
                  <a:t> như </a:t>
                </a:r>
                <a:r>
                  <a:rPr lang="vi-VN" sz="2200" dirty="0">
                    <a:latin typeface="Arial" panose="020B0604020202020204" pitchFamily="34" charset="0"/>
                  </a:rPr>
                  <a:t>sau: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Sinh chỉ số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𝑀𝑢𝑙𝑡𝑖𝑛𝑜𝑚𝑖𝑎𝑙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:r>
                  <a:rPr lang="en-US" sz="2000" dirty="0" err="1">
                    <a:latin typeface="Arial" panose="020B0604020202020204" pitchFamily="34" charset="0"/>
                  </a:rPr>
                  <a:t>Sinh</a:t>
                </a:r>
                <a:r>
                  <a:rPr lang="en-US" sz="2000" dirty="0">
                    <a:latin typeface="Arial" panose="020B0604020202020204" pitchFamily="34" charset="0"/>
                  </a:rPr>
                  <a:t> ra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r>
                  <a:rPr lang="vi-VN" sz="2200" dirty="0">
                    <a:latin typeface="Arial" panose="020B0604020202020204" pitchFamily="34" charset="0"/>
                  </a:rPr>
                  <a:t>Hàm mật độ</a:t>
                </a:r>
                <a:r>
                  <a:rPr lang="en-US" sz="2200" dirty="0">
                    <a:latin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18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vi-VN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vi-VN" sz="18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vi-VN" sz="18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vi-VN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vi-VN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l-GR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lang="vi-VN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l-GR" sz="18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𝝓</m:t>
                      </m:r>
                      <m:r>
                        <a:rPr lang="vi-VN" sz="1800" i="1" dirty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vi-VN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vi-VN" sz="18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vi-VN" sz="18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vi-VN" sz="1800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vi-V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vi-V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vi-VN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vi-V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vi-V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vi-VN" sz="1800" dirty="0">
                  <a:latin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l-GR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chứa trọng số của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từng</a:t>
                </a:r>
                <a:r>
                  <a:rPr lang="vi-VN" sz="2000" dirty="0">
                    <a:latin typeface="Arial" panose="020B0604020202020204" pitchFamily="34" charset="0"/>
                  </a:rPr>
                  <a:t> phân bố con</a:t>
                </a:r>
              </a:p>
              <a:p>
                <a:pPr>
                  <a:lnSpc>
                    <a:spcPct val="100000"/>
                  </a:lnSpc>
                </a:pPr>
                <a:r>
                  <a:rPr lang="vi-VN" sz="2200" dirty="0">
                    <a:latin typeface="Arial" panose="020B0604020202020204" pitchFamily="34" charset="0"/>
                  </a:rPr>
                  <a:t>Mỗi Gaussian có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hàm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mật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độ dạng</a:t>
                </a:r>
                <a:r>
                  <a:rPr lang="en-US" sz="2200" dirty="0">
                    <a:latin typeface="Arial" panose="020B0604020202020204" pitchFamily="34" charset="0"/>
                  </a:rPr>
                  <a:t>:</a:t>
                </a:r>
                <a:br>
                  <a:rPr lang="en-US" sz="2400" dirty="0">
                    <a:latin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vi-V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endChr m:val="|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vi-V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vi-V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vi-V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vi-VN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⁡(2</m:t>
                            </m:r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vi-V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vi-VN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vi-V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begChr m:val="["/>
                        <m:endChr m:val="]"/>
                        <m:ctrlPr>
                          <a:rPr lang="vi-V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vi-V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vi-VN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vi-VN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vi-V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vi-VN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274394"/>
              </a:xfrm>
              <a:blipFill>
                <a:blip r:embed="rId2"/>
                <a:stretch>
                  <a:fillRect l="-774" t="-1202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30</a:t>
            </a:fld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7F9D54-EE52-D24F-9E99-4CD74AB89362}"/>
              </a:ext>
            </a:extLst>
          </p:cNvPr>
          <p:cNvGrpSpPr/>
          <p:nvPr/>
        </p:nvGrpSpPr>
        <p:grpSpPr>
          <a:xfrm>
            <a:off x="7680614" y="2100547"/>
            <a:ext cx="1296527" cy="3122762"/>
            <a:chOff x="7302844" y="3147516"/>
            <a:chExt cx="1421027" cy="34853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FD603D-5123-2A40-ABE1-8620186A206E}"/>
                </a:ext>
              </a:extLst>
            </p:cNvPr>
            <p:cNvSpPr/>
            <p:nvPr/>
          </p:nvSpPr>
          <p:spPr>
            <a:xfrm>
              <a:off x="7722974" y="4976850"/>
              <a:ext cx="543697" cy="4942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 dirty="0">
                  <a:solidFill>
                    <a:schemeClr val="tx1"/>
                  </a:solidFill>
                </a:rPr>
                <a:t>x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062C43-7BB0-6747-9846-026B00A83050}"/>
                </a:ext>
              </a:extLst>
            </p:cNvPr>
            <p:cNvSpPr/>
            <p:nvPr/>
          </p:nvSpPr>
          <p:spPr>
            <a:xfrm>
              <a:off x="7722973" y="4053015"/>
              <a:ext cx="543697" cy="49427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solidFill>
                    <a:schemeClr val="tx1"/>
                  </a:solidFill>
                </a:rPr>
                <a:t>z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F31BF20-CA3A-DF46-B36C-5726E787FB20}"/>
                    </a:ext>
                  </a:extLst>
                </p:cNvPr>
                <p:cNvSpPr/>
                <p:nvPr/>
              </p:nvSpPr>
              <p:spPr>
                <a:xfrm>
                  <a:off x="7372865" y="5982729"/>
                  <a:ext cx="543697" cy="494271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EF31BF20-CA3A-DF46-B36C-5726E787FB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2865" y="5982729"/>
                  <a:ext cx="543697" cy="49427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3D90290-C5A3-E04C-B93A-93C3F6E4A84A}"/>
                    </a:ext>
                  </a:extLst>
                </p:cNvPr>
                <p:cNvSpPr/>
                <p:nvPr/>
              </p:nvSpPr>
              <p:spPr>
                <a:xfrm>
                  <a:off x="8101914" y="5982729"/>
                  <a:ext cx="543697" cy="494271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3D90290-C5A3-E04C-B93A-93C3F6E4A8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914" y="5982729"/>
                  <a:ext cx="543697" cy="49427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58DE7AA-8D14-F048-8997-CB5E8D676ED5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7644714" y="5471121"/>
              <a:ext cx="350107" cy="51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A298F9-5802-5842-940D-2702A62B5A81}"/>
                </a:ext>
              </a:extLst>
            </p:cNvPr>
            <p:cNvCxnSpPr>
              <a:stCxn id="9" idx="0"/>
            </p:cNvCxnSpPr>
            <p:nvPr/>
          </p:nvCxnSpPr>
          <p:spPr>
            <a:xfrm flipH="1" flipV="1">
              <a:off x="8011297" y="5471121"/>
              <a:ext cx="362466" cy="5116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2064D2D-9CBE-5D4A-A92D-4ED69C963005}"/>
                </a:ext>
              </a:extLst>
            </p:cNvPr>
            <p:cNvCxnSpPr>
              <a:endCxn id="6" idx="0"/>
            </p:cNvCxnSpPr>
            <p:nvPr/>
          </p:nvCxnSpPr>
          <p:spPr>
            <a:xfrm flipH="1">
              <a:off x="7994823" y="4547286"/>
              <a:ext cx="16474" cy="42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FDD40FB2-3DE0-C94A-BABF-0A06444FEAC5}"/>
                    </a:ext>
                  </a:extLst>
                </p:cNvPr>
                <p:cNvSpPr/>
                <p:nvPr/>
              </p:nvSpPr>
              <p:spPr>
                <a:xfrm>
                  <a:off x="7722973" y="3147516"/>
                  <a:ext cx="543697" cy="494271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DD40FB2-3DE0-C94A-BABF-0A06444FEA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2973" y="3147516"/>
                  <a:ext cx="543697" cy="49427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052ACB-EB50-814C-8361-CDBE6F534508}"/>
                </a:ext>
              </a:extLst>
            </p:cNvPr>
            <p:cNvCxnSpPr/>
            <p:nvPr/>
          </p:nvCxnSpPr>
          <p:spPr>
            <a:xfrm flipH="1">
              <a:off x="7994823" y="3641787"/>
              <a:ext cx="16474" cy="429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9A1D4C-B227-0F43-80FD-4F8D2510293F}"/>
                </a:ext>
              </a:extLst>
            </p:cNvPr>
            <p:cNvSpPr/>
            <p:nvPr/>
          </p:nvSpPr>
          <p:spPr>
            <a:xfrm>
              <a:off x="7644713" y="3813491"/>
              <a:ext cx="757881" cy="1913434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AABADE-9F60-E64E-B077-EFC8AC73782B}"/>
                </a:ext>
              </a:extLst>
            </p:cNvPr>
            <p:cNvSpPr/>
            <p:nvPr/>
          </p:nvSpPr>
          <p:spPr>
            <a:xfrm>
              <a:off x="7302844" y="5882350"/>
              <a:ext cx="1421027" cy="676698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BFDB34-9A42-2148-A2E9-4D0A20C51469}"/>
                </a:ext>
              </a:extLst>
            </p:cNvPr>
            <p:cNvSpPr txBox="1"/>
            <p:nvPr/>
          </p:nvSpPr>
          <p:spPr>
            <a:xfrm>
              <a:off x="7842422" y="6294337"/>
              <a:ext cx="350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590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Một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số</a:t>
            </a:r>
            <a:r>
              <a:rPr lang="en-US" sz="3600" dirty="0">
                <a:latin typeface="Arial" panose="020B0604020202020204" pitchFamily="34" charset="0"/>
              </a:rPr>
              <a:t> mô hình </a:t>
            </a:r>
            <a:r>
              <a:rPr lang="en-US" sz="3600" dirty="0" err="1">
                <a:latin typeface="Arial" panose="020B0604020202020204" pitchFamily="34" charset="0"/>
              </a:rPr>
              <a:t>phổ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biến</a:t>
            </a:r>
            <a:endParaRPr sz="36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22DB-BA1D-044F-A57E-712336A3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134841"/>
          </a:xfrm>
        </p:spPr>
        <p:txBody>
          <a:bodyPr>
            <a:normAutofit/>
          </a:bodyPr>
          <a:lstStyle/>
          <a:p>
            <a:r>
              <a:rPr lang="vi-VN" sz="2400" dirty="0">
                <a:latin typeface="Arial" panose="020B0604020202020204" pitchFamily="34" charset="0"/>
              </a:rPr>
              <a:t>Mô hình hỗn hợp Gaussian (GMM)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M</a:t>
            </a:r>
            <a:r>
              <a:rPr lang="vi-VN" sz="2000" dirty="0">
                <a:latin typeface="Arial" panose="020B0604020202020204" pitchFamily="34" charset="0"/>
              </a:rPr>
              <a:t>ô hình dữ liệu có giá trị thực</a:t>
            </a:r>
          </a:p>
          <a:p>
            <a:r>
              <a:rPr lang="vi-VN" sz="2400" dirty="0">
                <a:latin typeface="Arial" panose="020B0604020202020204" pitchFamily="34" charset="0"/>
              </a:rPr>
              <a:t>Mô hình Latent Dirichlet Allocation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M</a:t>
            </a:r>
            <a:r>
              <a:rPr lang="vi-VN" sz="2000" dirty="0">
                <a:latin typeface="Arial" panose="020B0604020202020204" pitchFamily="34" charset="0"/>
              </a:rPr>
              <a:t>ô hình các chủ đề ẩn trong dữ liệu văn bản</a:t>
            </a:r>
          </a:p>
          <a:p>
            <a:r>
              <a:rPr lang="vi-VN" sz="2400" dirty="0">
                <a:latin typeface="Arial" panose="020B0604020202020204" pitchFamily="34" charset="0"/>
              </a:rPr>
              <a:t>Mô hình Markov ẩn (HMM)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M</a:t>
            </a:r>
            <a:r>
              <a:rPr lang="vi-VN" sz="2000" dirty="0">
                <a:latin typeface="Arial" panose="020B0604020202020204" pitchFamily="34" charset="0"/>
              </a:rPr>
              <a:t>ô hình chuỗi thời gian, dữ liệu </a:t>
            </a:r>
            <a:r>
              <a:rPr lang="en-US" sz="2000" dirty="0" err="1">
                <a:latin typeface="Arial" panose="020B0604020202020204" pitchFamily="34" charset="0"/>
              </a:rPr>
              <a:t>theo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vi-VN" sz="2000" dirty="0">
                <a:latin typeface="Arial" panose="020B0604020202020204" pitchFamily="34" charset="0"/>
              </a:rPr>
              <a:t>thời gian hoặc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vi-VN" sz="2000" dirty="0">
                <a:latin typeface="Arial" panose="020B0604020202020204" pitchFamily="34" charset="0"/>
              </a:rPr>
              <a:t>bản chất tuần tự</a:t>
            </a:r>
          </a:p>
          <a:p>
            <a:r>
              <a:rPr lang="vi-VN" sz="2400" dirty="0">
                <a:latin typeface="Arial" panose="020B0604020202020204" pitchFamily="34" charset="0"/>
              </a:rPr>
              <a:t>Trường ngẫu nhiên có điều kiện (CRF)</a:t>
            </a:r>
          </a:p>
          <a:p>
            <a:pPr lvl="1"/>
            <a:r>
              <a:rPr lang="vi-VN" sz="2000" dirty="0">
                <a:latin typeface="Arial" panose="020B0604020202020204" pitchFamily="34" charset="0"/>
              </a:rPr>
              <a:t>Cho dự đoán cấu trúc</a:t>
            </a:r>
          </a:p>
          <a:p>
            <a:r>
              <a:rPr lang="vi-VN" sz="2400" dirty="0">
                <a:latin typeface="Arial" panose="020B0604020202020204" pitchFamily="34" charset="0"/>
              </a:rPr>
              <a:t>Mô hình sinh sâu (Deep generative models)</a:t>
            </a:r>
          </a:p>
          <a:p>
            <a:pPr lvl="1"/>
            <a:r>
              <a:rPr lang="vi-VN" sz="2000" dirty="0">
                <a:latin typeface="Arial" panose="020B0604020202020204" pitchFamily="34" charset="0"/>
              </a:rPr>
              <a:t>Mô hình các cấu trúc ẩn, sinh dữ liệu nhân tạo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319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Mô hình </a:t>
            </a:r>
            <a:r>
              <a:rPr lang="en-US" sz="3600" dirty="0" err="1">
                <a:latin typeface="Arial" panose="020B0604020202020204" pitchFamily="34" charset="0"/>
              </a:rPr>
              <a:t>xác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suất</a:t>
            </a:r>
            <a:r>
              <a:rPr lang="en-US" sz="3600" dirty="0">
                <a:latin typeface="Arial" panose="020B0604020202020204" pitchFamily="34" charset="0"/>
              </a:rPr>
              <a:t>: </a:t>
            </a:r>
            <a:r>
              <a:rPr lang="en-US" sz="3600" dirty="0" err="1">
                <a:solidFill>
                  <a:srgbClr val="0432FF"/>
                </a:solidFill>
                <a:latin typeface="Arial" panose="020B0604020202020204" pitchFamily="34" charset="0"/>
              </a:rPr>
              <a:t>hai</a:t>
            </a:r>
            <a:r>
              <a:rPr lang="en-US" sz="3600" dirty="0">
                <a:solidFill>
                  <a:srgbClr val="0432FF"/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0432FF"/>
                </a:solidFill>
                <a:latin typeface="Arial" panose="020B0604020202020204" pitchFamily="34" charset="0"/>
              </a:rPr>
              <a:t>bài toán</a:t>
            </a:r>
            <a:endParaRPr sz="3600" dirty="0">
              <a:solidFill>
                <a:srgbClr val="0432FF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:r>
                  <a:rPr lang="vi-VN" sz="2400" b="1" dirty="0">
                    <a:latin typeface="Arial" panose="020B0604020202020204" pitchFamily="34" charset="0"/>
                  </a:rPr>
                  <a:t>Suy</a:t>
                </a:r>
                <a:r>
                  <a:rPr lang="en-US" sz="2400" b="1" dirty="0"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diễn: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vi-VN" sz="2400" dirty="0">
                    <a:latin typeface="Arial" panose="020B0604020202020204" pitchFamily="34" charset="0"/>
                  </a:rPr>
                  <a:t>cho một quan sát cụ thể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vi-VN" sz="2400" dirty="0">
                  <a:latin typeface="Arial" panose="020B0604020202020204" pitchFamily="34" charset="0"/>
                </a:endParaRP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Tìm biến cục bộ (ví dụ: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)</a:t>
                </a:r>
                <a:endParaRPr lang="vi-VN" sz="2000" dirty="0">
                  <a:latin typeface="Arial" panose="020B0604020202020204" pitchFamily="34" charset="0"/>
                </a:endParaRP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Tìm phân phối của các biến cục bộ (V</a:t>
                </a:r>
                <a:r>
                  <a:rPr lang="en-US" sz="2000" dirty="0">
                    <a:latin typeface="Arial" panose="020B0604020202020204" pitchFamily="34" charset="0"/>
                  </a:rPr>
                  <a:t>D</a:t>
                </a:r>
                <a:r>
                  <a:rPr lang="vi-VN" sz="2000" dirty="0">
                    <a:latin typeface="Arial" panose="020B0604020202020204" pitchFamily="34" charset="0"/>
                  </a:rPr>
                  <a:t>: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vi-VN" sz="2000" b="0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vi-VN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)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Ví dụ: đối với GMM, </a:t>
                </a:r>
                <a:r>
                  <a:rPr lang="en-US" sz="2000" dirty="0">
                    <a:latin typeface="Arial" panose="020B0604020202020204" pitchFamily="34" charset="0"/>
                  </a:rPr>
                  <a:t>ta </a:t>
                </a:r>
                <a:r>
                  <a:rPr lang="vi-VN" sz="2000" dirty="0">
                    <a:latin typeface="Arial" panose="020B0604020202020204" pitchFamily="34" charset="0"/>
                  </a:rPr>
                  <a:t>muốn biết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vi-VN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đại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diện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cho </a:t>
                </a:r>
                <a:r>
                  <a:rPr lang="vi-VN" sz="2000" dirty="0">
                    <a:latin typeface="Arial" panose="020B0604020202020204" pitchFamily="34" charset="0"/>
                  </a:rPr>
                  <a:t>phân bố con nào đã tạo 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vi-VN" sz="2400" dirty="0">
                  <a:latin typeface="Arial" panose="020B0604020202020204" pitchFamily="34" charset="0"/>
                </a:endParaRPr>
              </a:p>
              <a:p>
                <a:pPr lvl="1"/>
                <a:endParaRPr lang="vi-VN" sz="2400" dirty="0">
                  <a:latin typeface="Arial" panose="020B0604020202020204" pitchFamily="34" charset="0"/>
                </a:endParaRPr>
              </a:p>
              <a:p>
                <a:r>
                  <a:rPr lang="en-US" sz="2400" b="1" dirty="0" err="1">
                    <a:latin typeface="Arial" panose="020B0604020202020204" pitchFamily="34" charset="0"/>
                  </a:rPr>
                  <a:t>Học (ước lượng)</a:t>
                </a:r>
                <a:r>
                  <a:rPr lang="en-US" sz="2400" b="1" dirty="0">
                    <a:latin typeface="Arial" panose="020B0604020202020204" pitchFamily="34" charset="0"/>
                  </a:rPr>
                  <a:t>:</a:t>
                </a:r>
                <a:br>
                  <a:rPr lang="en-US" sz="2400" b="1" dirty="0">
                    <a:latin typeface="Arial" panose="020B0604020202020204" pitchFamily="34" charset="0"/>
                  </a:rPr>
                </a:br>
                <a:r>
                  <a:rPr lang="vi-VN" sz="2400" dirty="0">
                    <a:latin typeface="Arial" panose="020B0604020202020204" pitchFamily="34" charset="0"/>
                  </a:rPr>
                  <a:t>Cho trước một tập dữ liệu,</a:t>
                </a:r>
                <a:br>
                  <a:rPr lang="en-US" sz="2400" dirty="0">
                    <a:latin typeface="Arial" panose="020B0604020202020204" pitchFamily="34" charset="0"/>
                  </a:rPr>
                </a:br>
                <a:r>
                  <a:rPr lang="vi-VN" sz="2400" dirty="0">
                    <a:latin typeface="Arial" panose="020B0604020202020204" pitchFamily="34" charset="0"/>
                  </a:rPr>
                  <a:t>hãy ước </a:t>
                </a:r>
                <a:r>
                  <a:rPr lang="en-US" sz="2400" dirty="0" err="1">
                    <a:latin typeface="Arial" panose="020B0604020202020204" pitchFamily="34" charset="0"/>
                  </a:rPr>
                  <a:t>lượng</a:t>
                </a:r>
                <a:r>
                  <a:rPr lang="vi-VN" sz="2400" dirty="0">
                    <a:latin typeface="Arial" panose="020B0604020202020204" pitchFamily="34" charset="0"/>
                  </a:rPr>
                  <a:t> phân phối</a:t>
                </a:r>
                <a:br>
                  <a:rPr lang="en-US" sz="2400" dirty="0">
                    <a:latin typeface="Arial" panose="020B0604020202020204" pitchFamily="34" charset="0"/>
                  </a:rPr>
                </a:br>
                <a:r>
                  <a:rPr lang="en-US" sz="2400" dirty="0" err="1">
                    <a:latin typeface="Arial" panose="020B0604020202020204" pitchFamily="34" charset="0"/>
                  </a:rPr>
                  <a:t>đồng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thời</a:t>
                </a:r>
                <a:r>
                  <a:rPr lang="vi-VN" sz="2400" dirty="0">
                    <a:latin typeface="Arial" panose="020B0604020202020204" pitchFamily="34" charset="0"/>
                  </a:rPr>
                  <a:t> của các biến</a:t>
                </a:r>
                <a:endParaRPr lang="en-US" sz="2400" dirty="0">
                  <a:latin typeface="Arial" panose="020B0604020202020204" pitchFamily="34" charset="0"/>
                </a:endParaRP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Ví dụ: ước </a:t>
                </a:r>
                <a:r>
                  <a:rPr lang="en-US" sz="2000" dirty="0">
                    <a:latin typeface="Arial" panose="020B0604020202020204" pitchFamily="34" charset="0"/>
                  </a:rPr>
                  <a:t>lượng </a:t>
                </a:r>
                <a14:m>
                  <m:oMath xmlns:m="http://schemas.openxmlformats.org/officeDocument/2006/math">
                    <m:r>
                      <a:rPr lang="vi-VN" sz="2000" b="0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vi-VN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>
                  <a:latin typeface="Arial" panose="020B0604020202020204" pitchFamily="34" charset="0"/>
                </a:endParaRP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Ví dụ: ước </a:t>
                </a:r>
                <a:r>
                  <a:rPr lang="en-US" sz="2000" dirty="0" err="1">
                    <a:latin typeface="Arial" panose="020B0604020202020204" pitchFamily="34" charset="0"/>
                  </a:rPr>
                  <a:t>lượng</a:t>
                </a:r>
                <a:r>
                  <a:rPr lang="vi-VN" sz="20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vi-VN" sz="2000" b="0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sz="2000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Ví dụ: ước </a:t>
                </a:r>
                <a:r>
                  <a:rPr lang="en-US" sz="2000" dirty="0" err="1">
                    <a:latin typeface="Arial" panose="020B0604020202020204" pitchFamily="34" charset="0"/>
                  </a:rPr>
                  <a:t>lượng</a:t>
                </a:r>
                <a:r>
                  <a:rPr lang="vi-VN" sz="2000" dirty="0">
                    <a:latin typeface="Arial" panose="020B0604020202020204" pitchFamily="34" charset="0"/>
                  </a:rPr>
                  <a:t> 𝛼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Suy </a:t>
                </a:r>
                <a:r>
                  <a:rPr lang="en-US" sz="2000" dirty="0" err="1">
                    <a:latin typeface="Arial" panose="020B0604020202020204" pitchFamily="34" charset="0"/>
                  </a:rPr>
                  <a:t>diễn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của các biến cục bộ thường là cần thiết</a:t>
                </a:r>
                <a:endParaRPr lang="en-US" sz="2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29" t="-172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32</a:t>
            </a:fld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F15682-F964-6043-8CDC-F7211C09F5A8}"/>
              </a:ext>
            </a:extLst>
          </p:cNvPr>
          <p:cNvGrpSpPr/>
          <p:nvPr/>
        </p:nvGrpSpPr>
        <p:grpSpPr>
          <a:xfrm>
            <a:off x="5924160" y="2623826"/>
            <a:ext cx="2646183" cy="1728334"/>
            <a:chOff x="4404367" y="4956491"/>
            <a:chExt cx="2646183" cy="172833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BF08740-364B-5D48-A6D5-FCFFC7858DC6}"/>
                </a:ext>
              </a:extLst>
            </p:cNvPr>
            <p:cNvSpPr/>
            <p:nvPr/>
          </p:nvSpPr>
          <p:spPr>
            <a:xfrm>
              <a:off x="6375434" y="5884871"/>
              <a:ext cx="543697" cy="49427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b="1" dirty="0">
                  <a:solidFill>
                    <a:schemeClr val="tx1"/>
                  </a:solidFill>
                </a:rPr>
                <a:t>x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2B7E5C-A9D9-BD4F-8206-B4C524CD80D3}"/>
                </a:ext>
              </a:extLst>
            </p:cNvPr>
            <p:cNvSpPr/>
            <p:nvPr/>
          </p:nvSpPr>
          <p:spPr>
            <a:xfrm>
              <a:off x="4542649" y="5882350"/>
              <a:ext cx="543697" cy="494271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>
                  <a:solidFill>
                    <a:schemeClr val="tx1"/>
                  </a:solidFill>
                </a:rPr>
                <a:t>z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C8F3A7E-6AB2-2045-89FE-A00440913760}"/>
                    </a:ext>
                  </a:extLst>
                </p:cNvPr>
                <p:cNvSpPr/>
                <p:nvPr/>
              </p:nvSpPr>
              <p:spPr>
                <a:xfrm>
                  <a:off x="5113971" y="4956491"/>
                  <a:ext cx="543697" cy="49427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6C8F3A7E-6AB2-2045-89FE-A004409137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3971" y="4956491"/>
                  <a:ext cx="543697" cy="49427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DA9B1CE-595F-4D47-846A-737E241BB832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>
              <a:off x="5086346" y="6129486"/>
              <a:ext cx="1289088" cy="2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5F69000-F8D5-3245-89E2-D4BDAE317260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5657668" y="5203627"/>
              <a:ext cx="4218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0CFCF96-FD9B-5E4E-9854-CEF66229569C}"/>
                </a:ext>
              </a:extLst>
            </p:cNvPr>
            <p:cNvCxnSpPr>
              <a:cxnSpLocks/>
              <a:stCxn id="12" idx="4"/>
              <a:endCxn id="6" idx="1"/>
            </p:cNvCxnSpPr>
            <p:nvPr/>
          </p:nvCxnSpPr>
          <p:spPr>
            <a:xfrm>
              <a:off x="6351374" y="5450762"/>
              <a:ext cx="103683" cy="506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66209D9B-E020-8C48-B930-7BD8220CB0B7}"/>
                    </a:ext>
                  </a:extLst>
                </p:cNvPr>
                <p:cNvSpPr/>
                <p:nvPr/>
              </p:nvSpPr>
              <p:spPr>
                <a:xfrm>
                  <a:off x="6079525" y="4956491"/>
                  <a:ext cx="543697" cy="494271"/>
                </a:xfrm>
                <a:prstGeom prst="ellipse">
                  <a:avLst/>
                </a:prstGeom>
                <a:no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6209D9B-E020-8C48-B930-7BD8220CB0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9525" y="4956491"/>
                  <a:ext cx="543697" cy="494271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/>
              </p:spPr>
              <p:txBody>
                <a:bodyPr/>
                <a:lstStyle/>
                <a:p>
                  <a:r>
                    <a:rPr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891C8AC-9EE0-A640-BBEF-2C483B3A4551}"/>
                </a:ext>
              </a:extLst>
            </p:cNvPr>
            <p:cNvCxnSpPr>
              <a:cxnSpLocks/>
              <a:stCxn id="12" idx="3"/>
              <a:endCxn id="7" idx="7"/>
            </p:cNvCxnSpPr>
            <p:nvPr/>
          </p:nvCxnSpPr>
          <p:spPr>
            <a:xfrm flipH="1">
              <a:off x="5006723" y="5378378"/>
              <a:ext cx="1152425" cy="576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ABBC50-9A8B-C041-B92F-54268F5636E1}"/>
                </a:ext>
              </a:extLst>
            </p:cNvPr>
            <p:cNvSpPr/>
            <p:nvPr/>
          </p:nvSpPr>
          <p:spPr>
            <a:xfrm>
              <a:off x="4438781" y="5810713"/>
              <a:ext cx="2611769" cy="82217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C42874-5D7E-044C-A429-654B8F983679}"/>
                </a:ext>
              </a:extLst>
            </p:cNvPr>
            <p:cNvSpPr txBox="1"/>
            <p:nvPr/>
          </p:nvSpPr>
          <p:spPr>
            <a:xfrm>
              <a:off x="4404367" y="6346271"/>
              <a:ext cx="350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154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236D4A-DCC9-9447-B3C2-CF928CC5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Arial" panose="020B0604020202020204" pitchFamily="34" charset="0"/>
              </a:rPr>
              <a:t>Suy</a:t>
            </a:r>
            <a:r>
              <a:rPr lang="en-US" sz="4800" dirty="0">
                <a:latin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</a:rPr>
              <a:t>diễn</a:t>
            </a:r>
            <a:r>
              <a:rPr lang="en-US" sz="4800" dirty="0">
                <a:latin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</a:rPr>
              <a:t>và</a:t>
            </a:r>
            <a:r>
              <a:rPr lang="en-US" sz="4800" dirty="0">
                <a:latin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</a:rPr>
              <a:t>học</a:t>
            </a: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221489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Một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số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cách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suy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diễn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243662"/>
              </a:xfrm>
            </p:spPr>
            <p:txBody>
              <a:bodyPr>
                <a:normAutofit fontScale="92500"/>
              </a:bodyPr>
              <a:lstStyle/>
              <a:p>
                <a:r>
                  <a:rPr lang="vi-VN" sz="2400" dirty="0">
                    <a:latin typeface="Arial" panose="020B0604020202020204" pitchFamily="34" charset="0"/>
                  </a:rPr>
                  <a:t>Gọi D là dữ liệu và h là giả thuyết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</a:rPr>
                  <a:t>G</a:t>
                </a:r>
                <a:r>
                  <a:rPr lang="vi-VN" sz="2000" dirty="0">
                    <a:latin typeface="Arial" panose="020B0604020202020204" pitchFamily="34" charset="0"/>
                  </a:rPr>
                  <a:t>iả thuyết: tham số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chưa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biết</a:t>
                </a:r>
                <a:r>
                  <a:rPr lang="vi-VN" sz="2000" dirty="0">
                    <a:latin typeface="Arial" panose="020B0604020202020204" pitchFamily="34" charset="0"/>
                  </a:rPr>
                  <a:t>, biến ẩn,…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b="1" dirty="0" err="1">
                    <a:solidFill>
                      <a:srgbClr val="0432FF"/>
                    </a:solidFill>
                    <a:latin typeface="Arial" panose="020B0604020202020204" pitchFamily="34" charset="0"/>
                  </a:rPr>
                  <a:t>Cực</a:t>
                </a:r>
                <a:r>
                  <a:rPr lang="en-US" sz="2400" b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432FF"/>
                    </a:solidFill>
                    <a:latin typeface="Arial" panose="020B0604020202020204" pitchFamily="34" charset="0"/>
                  </a:rPr>
                  <a:t>đại</a:t>
                </a:r>
                <a:r>
                  <a:rPr lang="en-US" sz="2400" b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432FF"/>
                    </a:solidFill>
                    <a:latin typeface="Arial" panose="020B0604020202020204" pitchFamily="34" charset="0"/>
                  </a:rPr>
                  <a:t>hóa</a:t>
                </a:r>
                <a:r>
                  <a:rPr lang="en-US" sz="2400" b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432FF"/>
                    </a:solidFill>
                    <a:latin typeface="Arial" panose="020B0604020202020204" pitchFamily="34" charset="0"/>
                  </a:rPr>
                  <a:t>khả</a:t>
                </a:r>
                <a:r>
                  <a:rPr lang="en-US" sz="2400" b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432FF"/>
                    </a:solidFill>
                    <a:latin typeface="Arial" panose="020B0604020202020204" pitchFamily="34" charset="0"/>
                  </a:rPr>
                  <a:t>năng</a:t>
                </a:r>
                <a:r>
                  <a:rPr lang="vi-VN" sz="2400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vi-VN" sz="2200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(Maximum Likelihood Estimation - MLE)</a:t>
                </a:r>
                <a:br>
                  <a:rPr lang="en-US" sz="2400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400" i="1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dirty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dirty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GB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sz="24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𝑯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endChr m:val="|"/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vi-VN" sz="2400" dirty="0">
                  <a:latin typeface="Arial" panose="020B0604020202020204" pitchFamily="34" charset="0"/>
                </a:endParaRP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Tìm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(trong không gian giả thuyết H) tối đa hóa khả năng xảy ra của dữ liệu.</a:t>
                </a:r>
              </a:p>
              <a:p>
                <a:pPr lvl="1"/>
                <a:r>
                  <a:rPr lang="vi-VN" sz="2000" dirty="0">
                    <a:latin typeface="Arial" panose="020B0604020202020204" pitchFamily="34" charset="0"/>
                  </a:rPr>
                  <a:t>Nói cách khác: MLE đưa ra suy luận về mô hình có nhiều khả năng đã tạo ra dữ liệu.</a:t>
                </a:r>
              </a:p>
              <a:p>
                <a:r>
                  <a:rPr lang="vi-VN" sz="2400" i="1" dirty="0">
                    <a:latin typeface="Arial" panose="020B0604020202020204" pitchFamily="34" charset="0"/>
                  </a:rPr>
                  <a:t>Suy diễn Bayes (Bayesian inference)</a:t>
                </a:r>
                <a:r>
                  <a:rPr lang="vi-VN" sz="2400" dirty="0">
                    <a:latin typeface="Arial" panose="020B0604020202020204" pitchFamily="34" charset="0"/>
                  </a:rPr>
                  <a:t> xem xét việc biến đổi tri ​​thức tiên nghiệm 𝑃(ℎ) của chúng ta, thông qua dữ liệu D, thành tri ​​thức hậu nghiệm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sz="2400" b="0" dirty="0">
                  <a:latin typeface="Arial" panose="020B0604020202020204" pitchFamily="34" charset="0"/>
                </a:endParaRPr>
              </a:p>
              <a:p>
                <a:r>
                  <a:rPr lang="en-US" sz="2400" dirty="0" err="1">
                    <a:latin typeface="Arial" panose="020B0604020202020204" pitchFamily="34" charset="0"/>
                  </a:rPr>
                  <a:t>Từ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luật</a:t>
                </a:r>
                <a:r>
                  <a:rPr lang="en-US" sz="2400" dirty="0">
                    <a:latin typeface="Arial" panose="020B0604020202020204" pitchFamily="34" charset="0"/>
                  </a:rPr>
                  <a:t> Bayes: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Arial" panose="020B0604020202020204" pitchFamily="34" charset="0"/>
                </a:endParaRPr>
              </a:p>
              <a:p>
                <a:pPr marL="0" lvl="1" indent="0">
                  <a:lnSpc>
                    <a:spcPct val="160000"/>
                  </a:lnSpc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e>
                          <m:r>
                            <a:rPr lang="en-GB" sz="20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vi-VN" sz="20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0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GB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GB" sz="20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0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000" i="1" dirty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243662"/>
              </a:xfrm>
              <a:blipFill>
                <a:blip r:embed="rId2"/>
                <a:stretch>
                  <a:fillRect l="-774" t="-1208" r="-155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76DB0C-BA2C-D54D-ABCE-679FF7F016F2}"/>
                  </a:ext>
                </a:extLst>
              </p:cNvPr>
              <p:cNvSpPr txBox="1"/>
              <p:nvPr/>
            </p:nvSpPr>
            <p:spPr>
              <a:xfrm>
                <a:off x="3228233" y="6067588"/>
                <a:ext cx="33198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(Posterior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16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Likelihood * Prior)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76DB0C-BA2C-D54D-ABCE-679FF7F01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233" y="6067588"/>
                <a:ext cx="3319849" cy="338554"/>
              </a:xfrm>
              <a:prstGeom prst="rect">
                <a:avLst/>
              </a:prstGeom>
              <a:blipFill>
                <a:blip r:embed="rId3"/>
                <a:stretch>
                  <a:fillRect l="-1145" t="-3571" b="-25000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19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Một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số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cách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suy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diễn</a:t>
            </a:r>
            <a:r>
              <a:rPr lang="en-US" sz="3600" dirty="0">
                <a:latin typeface="Arial" panose="020B0604020202020204" pitchFamily="34" charset="0"/>
              </a:rPr>
              <a:t> (2)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377564" cy="5379606"/>
              </a:xfrm>
            </p:spPr>
            <p:txBody>
              <a:bodyPr>
                <a:normAutofit fontScale="92500"/>
              </a:bodyPr>
              <a:lstStyle/>
              <a:p>
                <a:r>
                  <a:rPr lang="vi-VN" sz="2400" dirty="0">
                    <a:latin typeface="Arial" panose="020B0604020202020204" pitchFamily="34" charset="0"/>
                  </a:rPr>
                  <a:t>Trong một số trường hợp, chúng ta có thể biết phân phối </a:t>
                </a:r>
                <a:r>
                  <a:rPr lang="en-US" sz="2400" dirty="0" err="1">
                    <a:latin typeface="Arial" panose="020B0604020202020204" pitchFamily="34" charset="0"/>
                  </a:rPr>
                  <a:t>tiên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nghiệm</a:t>
                </a:r>
                <a:r>
                  <a:rPr lang="vi-VN" sz="2400" dirty="0">
                    <a:latin typeface="Arial" panose="020B0604020202020204" pitchFamily="34" charset="0"/>
                  </a:rPr>
                  <a:t> của h.</a:t>
                </a:r>
              </a:p>
              <a:p>
                <a:r>
                  <a:rPr lang="en-US" sz="2400" b="1" dirty="0" err="1">
                    <a:solidFill>
                      <a:srgbClr val="0432FF"/>
                    </a:solidFill>
                    <a:latin typeface="Arial" panose="020B0604020202020204" pitchFamily="34" charset="0"/>
                  </a:rPr>
                  <a:t>Cực</a:t>
                </a:r>
                <a:r>
                  <a:rPr lang="en-US" sz="2400" b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432FF"/>
                    </a:solidFill>
                    <a:latin typeface="Arial" panose="020B0604020202020204" pitchFamily="34" charset="0"/>
                  </a:rPr>
                  <a:t>đại</a:t>
                </a:r>
                <a:r>
                  <a:rPr lang="en-US" sz="2400" b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432FF"/>
                    </a:solidFill>
                    <a:latin typeface="Arial" panose="020B0604020202020204" pitchFamily="34" charset="0"/>
                  </a:rPr>
                  <a:t>hóa</a:t>
                </a:r>
                <a:r>
                  <a:rPr lang="en-US" sz="2400" b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432FF"/>
                    </a:solidFill>
                    <a:latin typeface="Arial" panose="020B0604020202020204" pitchFamily="34" charset="0"/>
                  </a:rPr>
                  <a:t>hậu</a:t>
                </a:r>
                <a:r>
                  <a:rPr lang="en-US" sz="2400" b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432FF"/>
                    </a:solidFill>
                    <a:latin typeface="Arial" panose="020B0604020202020204" pitchFamily="34" charset="0"/>
                  </a:rPr>
                  <a:t>nghiệm</a:t>
                </a:r>
                <a:r>
                  <a:rPr lang="vi-VN" sz="2400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vi-VN" sz="2200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(Maximum a Posterior Estimation - MAP)</a:t>
                </a:r>
                <a:endParaRPr lang="en-US" sz="2400" dirty="0">
                  <a:solidFill>
                    <a:srgbClr val="0432FF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400" i="0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GB" sz="2400" i="0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400" i="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dirty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0" dirty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GB" sz="2400" i="0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GB" sz="240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2400" b="1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𝐇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GB" sz="2400" i="0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0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GB" sz="2400" b="1" i="0" dirty="0">
                                  <a:latin typeface="Cambria Math" panose="02040503050406030204" pitchFamily="18" charset="0"/>
                                </a:rPr>
                                <m:t>𝐃</m:t>
                              </m:r>
                              <m:r>
                                <a:rPr lang="en-GB" sz="2400" i="0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GB" sz="2400" i="0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dirty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0" dirty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GB" sz="2400" i="0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GB" sz="2400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2400" b="1" i="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𝐇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GB" sz="2400" i="0" dirty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0" dirty="0"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GB" sz="2400" i="0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2400" i="0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GB" sz="2400" i="0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GB" sz="2400" i="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2400" i="0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2400" i="0" dirty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m:rPr>
                              <m:sty m:val="p"/>
                            </m:rPr>
                            <a:rPr lang="en-GB" sz="2400" i="0" dirty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GB" sz="2400" i="0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1" i="0" dirty="0">
                              <a:latin typeface="Cambria Math" panose="02040503050406030204" pitchFamily="18" charset="0"/>
                            </a:rPr>
                            <m:t>𝐃</m:t>
                          </m:r>
                          <m:r>
                            <a:rPr lang="en-GB" sz="2400" i="0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i="0" dirty="0">
                          <a:latin typeface="Cambria Math" panose="02040503050406030204" pitchFamily="18" charset="0"/>
                        </a:rPr>
                        <m:t>    =</m:t>
                      </m:r>
                      <m:func>
                        <m:funcPr>
                          <m:ctrlPr>
                            <a:rPr lang="en-GB" sz="2400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i="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400" i="1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400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 i="0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GB" sz="2400" i="0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GB" sz="2400" i="0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2400" b="1" i="0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𝐇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GB" sz="2400" i="0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endChr m:val="|"/>
                                  <m:ctrlPr>
                                    <a:rPr lang="en-GB" sz="2400" i="1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0" dirty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GB" sz="2400" i="0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GB" sz="2400" i="0" dirty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GB" sz="2400" i="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GB" sz="2400" i="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2400" i="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GB" sz="2400" i="0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vi-VN" sz="2400" dirty="0">
                  <a:latin typeface="Arial" panose="020B0604020202020204" pitchFamily="34" charset="0"/>
                </a:endParaRPr>
              </a:p>
              <a:p>
                <a:pPr lvl="1"/>
                <a:r>
                  <a:rPr lang="vi-VN" sz="2200" dirty="0">
                    <a:latin typeface="Arial" panose="020B0604020202020204" pitchFamily="34" charset="0"/>
                  </a:rPr>
                  <a:t>Tìm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vi-VN" sz="2200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200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vi-VN" sz="220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200" dirty="0">
                    <a:latin typeface="Arial" panose="020B0604020202020204" pitchFamily="34" charset="0"/>
                  </a:rPr>
                  <a:t>tối đa hóa xác suất </a:t>
                </a:r>
                <a:r>
                  <a:rPr lang="en-US" sz="2200" dirty="0" err="1">
                    <a:latin typeface="Arial" panose="020B0604020202020204" pitchFamily="34" charset="0"/>
                  </a:rPr>
                  <a:t>hậu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nghiệm</a:t>
                </a:r>
                <a:r>
                  <a:rPr lang="vi-VN" sz="2200" dirty="0">
                    <a:latin typeface="Arial" panose="020B0604020202020204" pitchFamily="34" charset="0"/>
                  </a:rPr>
                  <a:t> của h.</a:t>
                </a:r>
              </a:p>
              <a:p>
                <a:pPr lvl="1"/>
                <a:r>
                  <a:rPr lang="vi-VN" sz="2200" dirty="0">
                    <a:latin typeface="Arial" panose="020B0604020202020204" pitchFamily="34" charset="0"/>
                  </a:rPr>
                  <a:t>MAP tìm một điểm, không phải phân phối </a:t>
                </a:r>
                <a:r>
                  <a:rPr lang="vi-VN" sz="2200" dirty="0">
                    <a:latin typeface="Arial" panose="020B0604020202020204" pitchFamily="34" charset="0"/>
                    <a:sym typeface="Wingdings" pitchFamily="2" charset="2"/>
                  </a:rPr>
                  <a:t> </a:t>
                </a:r>
                <a:r>
                  <a:rPr lang="vi-VN" sz="2200" dirty="0">
                    <a:solidFill>
                      <a:srgbClr val="C00000"/>
                    </a:solidFill>
                    <a:latin typeface="Arial" panose="020B0604020202020204" pitchFamily="34" charset="0"/>
                  </a:rPr>
                  <a:t>ước lượng điểm</a:t>
                </a: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MLE là một trường hợp đặc biệt của MAP, khi sử dụng </a:t>
                </a:r>
                <a:r>
                  <a:rPr lang="en-US" sz="2400" dirty="0" err="1">
                    <a:latin typeface="Arial" panose="020B0604020202020204" pitchFamily="34" charset="0"/>
                  </a:rPr>
                  <a:t>phân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phối</a:t>
                </a:r>
                <a:r>
                  <a:rPr lang="en-US" sz="2400" dirty="0">
                    <a:latin typeface="Arial" panose="020B0604020202020204" pitchFamily="34" charset="0"/>
                  </a:rPr>
                  <a:t> đều </a:t>
                </a:r>
                <a:r>
                  <a:rPr lang="en-US" sz="2400" dirty="0" err="1">
                    <a:latin typeface="Arial" panose="020B0604020202020204" pitchFamily="34" charset="0"/>
                  </a:rPr>
                  <a:t>cho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vi-VN" sz="2400" dirty="0">
                    <a:latin typeface="Arial" panose="020B0604020202020204" pitchFamily="34" charset="0"/>
                  </a:rPr>
                  <a:t>h.</a:t>
                </a: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Suy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diễn</a:t>
                </a:r>
                <a:r>
                  <a:rPr lang="vi-VN" sz="2400" dirty="0">
                    <a:latin typeface="Arial" panose="020B0604020202020204" pitchFamily="34" charset="0"/>
                  </a:rPr>
                  <a:t> Bayes đầy đủ cố gắng ước lượng phân phối hậu nghiệm đầy đủ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 sz="2400" dirty="0">
                    <a:latin typeface="Arial" panose="020B0604020202020204" pitchFamily="34" charset="0"/>
                  </a:rPr>
                  <a:t>.</a:t>
                </a:r>
              </a:p>
              <a:p>
                <a:r>
                  <a:rPr lang="vi-VN" sz="2400" i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Ghi chú:</a:t>
                </a:r>
                <a:r>
                  <a:rPr lang="vi-VN" sz="2400" dirty="0">
                    <a:latin typeface="Arial" panose="020B0604020202020204" pitchFamily="34" charset="0"/>
                  </a:rPr>
                  <a:t> MLE, MAP hoặc Bayes đầy đủ có thể được áp dụng cho cả </a:t>
                </a:r>
                <a:r>
                  <a:rPr lang="en-US" sz="2400" dirty="0" err="1">
                    <a:latin typeface="Arial" panose="020B0604020202020204" pitchFamily="34" charset="0"/>
                  </a:rPr>
                  <a:t>quá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trình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học</a:t>
                </a:r>
                <a:r>
                  <a:rPr lang="vi-VN" sz="2400" dirty="0">
                    <a:latin typeface="Arial" panose="020B0604020202020204" pitchFamily="34" charset="0"/>
                  </a:rPr>
                  <a:t> và suy </a:t>
                </a:r>
                <a:r>
                  <a:rPr lang="en-US" sz="2400" dirty="0" err="1">
                    <a:latin typeface="Arial" panose="020B0604020202020204" pitchFamily="34" charset="0"/>
                  </a:rPr>
                  <a:t>diễn</a:t>
                </a:r>
                <a:r>
                  <a:rPr lang="vi-VN" sz="2400" dirty="0">
                    <a:latin typeface="Arial" panose="020B0604020202020204" pitchFamily="34" charset="0"/>
                  </a:rPr>
                  <a:t>.</a:t>
                </a:r>
                <a:endParaRPr lang="en-US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377564" cy="5379606"/>
              </a:xfrm>
              <a:blipFill>
                <a:blip r:embed="rId2"/>
                <a:stretch>
                  <a:fillRect l="-758" t="-1179" r="-606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52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MLE: </a:t>
            </a:r>
            <a:r>
              <a:rPr lang="en-US" sz="3600" dirty="0" err="1">
                <a:latin typeface="Arial" panose="020B0604020202020204" pitchFamily="34" charset="0"/>
              </a:rPr>
              <a:t>ví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dụ</a:t>
            </a:r>
            <a:r>
              <a:rPr lang="en-US" sz="3600" dirty="0">
                <a:latin typeface="Arial" panose="020B0604020202020204" pitchFamily="34" charset="0"/>
              </a:rPr>
              <a:t> Gaussian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427668" cy="5379606"/>
              </a:xfrm>
            </p:spPr>
            <p:txBody>
              <a:bodyPr>
                <a:normAutofit/>
              </a:bodyPr>
              <a:lstStyle/>
              <a:p>
                <a:r>
                  <a:rPr lang="vi-VN" sz="2200" dirty="0">
                    <a:latin typeface="Arial" panose="020B0604020202020204" pitchFamily="34" charset="0"/>
                  </a:rPr>
                  <a:t>Chúng t</a:t>
                </a:r>
                <a:r>
                  <a:rPr lang="en-US" sz="2200" dirty="0">
                    <a:latin typeface="Arial" panose="020B0604020202020204" pitchFamily="34" charset="0"/>
                  </a:rPr>
                  <a:t>a</a:t>
                </a:r>
                <a:r>
                  <a:rPr lang="vi-VN" sz="2200" dirty="0">
                    <a:latin typeface="Arial" panose="020B0604020202020204" pitchFamily="34" charset="0"/>
                  </a:rPr>
                  <a:t> muốn mô hình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hóa</a:t>
                </a:r>
                <a:r>
                  <a:rPr lang="vi-VN" sz="2200" dirty="0">
                    <a:latin typeface="Arial" panose="020B0604020202020204" pitchFamily="34" charset="0"/>
                  </a:rPr>
                  <a:t> chiều cao của một người bằng tập dữ liệu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br>
                  <a:rPr lang="en-US" sz="2200" dirty="0">
                    <a:latin typeface="Arial" panose="020B0604020202020204" pitchFamily="34" charset="0"/>
                  </a:rPr>
                </a:br>
                <a:r>
                  <a:rPr lang="vi-VN" sz="2200" b="1" dirty="0">
                    <a:latin typeface="Arial" panose="020B0604020202020204" pitchFamily="34" charset="0"/>
                  </a:rPr>
                  <a:t>D</a:t>
                </a:r>
                <a:r>
                  <a:rPr lang="vi-VN" sz="2200" dirty="0">
                    <a:latin typeface="Arial" panose="020B0604020202020204" pitchFamily="34" charset="0"/>
                  </a:rPr>
                  <a:t> = {1.6, 1.7, 1.65, 1.63, 1.75, 1.71, 1.68, 1.72, 1.77,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vi-VN" sz="2200" dirty="0">
                    <a:latin typeface="Arial" panose="020B0604020202020204" pitchFamily="34" charset="0"/>
                  </a:rPr>
                  <a:t>1.62}</a:t>
                </a:r>
              </a:p>
              <a:p>
                <a:r>
                  <a:rPr lang="vi-VN" sz="2200" dirty="0">
                    <a:latin typeface="Arial" panose="020B0604020202020204" pitchFamily="34" charset="0"/>
                  </a:rPr>
                  <a:t>Gọi x là biến ngẫu nhiên đại diện cho chiều cao của một người.</a:t>
                </a:r>
              </a:p>
              <a:p>
                <a:r>
                  <a:rPr lang="en-US" sz="2200" i="1" dirty="0">
                    <a:latin typeface="Arial" panose="020B0604020202020204" pitchFamily="34" charset="0"/>
                  </a:rPr>
                  <a:t>M</a:t>
                </a:r>
                <a:r>
                  <a:rPr lang="vi-VN" sz="2200" i="1" dirty="0">
                    <a:latin typeface="Arial" panose="020B0604020202020204" pitchFamily="34" charset="0"/>
                  </a:rPr>
                  <a:t>ô hình:</a:t>
                </a:r>
                <a:r>
                  <a:rPr lang="vi-VN" sz="2200" dirty="0">
                    <a:latin typeface="Arial" panose="020B0604020202020204" pitchFamily="34" charset="0"/>
                  </a:rPr>
                  <a:t> giả sử rằng x tuân theo phân phối Gaussian với giá trị trung bình 𝜇 và phương sai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vi-VN" sz="2200" dirty="0">
                  <a:latin typeface="Arial" panose="020B0604020202020204" pitchFamily="34" charset="0"/>
                </a:endParaRP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200" b="1" dirty="0" err="1">
                    <a:latin typeface="Arial" panose="020B0604020202020204" pitchFamily="34" charset="0"/>
                  </a:rPr>
                  <a:t>Quá</a:t>
                </a:r>
                <a:r>
                  <a:rPr lang="en-US" sz="2200" b="1" dirty="0">
                    <a:latin typeface="Arial" panose="020B0604020202020204" pitchFamily="34" charset="0"/>
                  </a:rPr>
                  <a:t> </a:t>
                </a:r>
                <a:r>
                  <a:rPr lang="en-US" sz="2200" b="1" dirty="0" err="1">
                    <a:latin typeface="Arial" panose="020B0604020202020204" pitchFamily="34" charset="0"/>
                  </a:rPr>
                  <a:t>trình</a:t>
                </a:r>
                <a:r>
                  <a:rPr lang="en-US" sz="2200" b="1" dirty="0">
                    <a:latin typeface="Arial" panose="020B0604020202020204" pitchFamily="34" charset="0"/>
                  </a:rPr>
                  <a:t> </a:t>
                </a:r>
                <a:r>
                  <a:rPr lang="en-US" sz="2200" b="1" dirty="0" err="1">
                    <a:latin typeface="Arial" panose="020B0604020202020204" pitchFamily="34" charset="0"/>
                  </a:rPr>
                  <a:t>học</a:t>
                </a:r>
                <a:r>
                  <a:rPr lang="vi-VN" sz="2200" b="1" dirty="0">
                    <a:latin typeface="Arial" panose="020B0604020202020204" pitchFamily="34" charset="0"/>
                  </a:rPr>
                  <a:t>:</a:t>
                </a:r>
                <a:r>
                  <a:rPr lang="vi-VN" sz="2200" dirty="0">
                    <a:latin typeface="Arial" panose="020B0604020202020204" pitchFamily="34" charset="0"/>
                  </a:rPr>
                  <a:t> tìm (𝜇, 𝜎) từ dữ liệu đã cho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2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GB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2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200" i="1" dirty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</a:rPr>
                  <a:t>.</a:t>
                </a:r>
              </a:p>
              <a:p>
                <a:r>
                  <a:rPr lang="vi-VN" sz="2200" dirty="0">
                    <a:latin typeface="Arial" panose="020B0604020202020204" pitchFamily="34" charset="0"/>
                  </a:rPr>
                  <a:t>Gọi 𝑓(</a:t>
                </a:r>
                <a:r>
                  <a:rPr lang="vi-VN" sz="2200" b="1" dirty="0">
                    <a:latin typeface="Arial" panose="020B0604020202020204" pitchFamily="34" charset="0"/>
                  </a:rPr>
                  <a:t>𝑥</a:t>
                </a:r>
                <a:r>
                  <a:rPr lang="vi-VN" sz="2200" dirty="0">
                    <a:latin typeface="Arial" panose="020B0604020202020204" pitchFamily="34" charset="0"/>
                  </a:rPr>
                  <a:t>|𝜇,𝜎) là hàm mật độ của họ Gaussian, được tham số hóa bởi (𝜇,𝜎).</a:t>
                </a:r>
              </a:p>
              <a:p>
                <a:pPr lvl="1"/>
                <a:r>
                  <a:rPr lang="vi-VN" sz="2100" dirty="0">
                    <a:latin typeface="Arial" panose="020B0604020202020204" pitchFamily="34" charset="0"/>
                  </a:rPr>
                  <a:t>𝑓(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vi-VN" sz="2100" dirty="0">
                    <a:latin typeface="Arial" panose="020B0604020202020204" pitchFamily="34" charset="0"/>
                  </a:rPr>
                  <a:t>|𝜇,𝜎) là khả năng xảy ra của trường hợp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100" dirty="0">
                  <a:latin typeface="Arial" panose="020B0604020202020204" pitchFamily="34" charset="0"/>
                </a:endParaRPr>
              </a:p>
              <a:p>
                <a:pPr lvl="1"/>
                <a:r>
                  <a:rPr lang="vi-VN" sz="2100" dirty="0">
                    <a:latin typeface="Arial" panose="020B0604020202020204" pitchFamily="34" charset="0"/>
                  </a:rPr>
                  <a:t>𝑓(𝑫|𝜇,𝜎) là hàm khả năng xảy ra của </a:t>
                </a:r>
                <a:r>
                  <a:rPr lang="vi-VN" sz="2100" b="1" dirty="0">
                    <a:latin typeface="Arial" panose="020B0604020202020204" pitchFamily="34" charset="0"/>
                  </a:rPr>
                  <a:t>D</a:t>
                </a:r>
                <a:r>
                  <a:rPr lang="vi-VN" sz="2100" dirty="0">
                    <a:latin typeface="Arial" panose="020B0604020202020204" pitchFamily="34" charset="0"/>
                  </a:rPr>
                  <a:t>.</a:t>
                </a: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Sử dụng MLE, chúng t</a:t>
                </a:r>
                <a:r>
                  <a:rPr lang="en-US" sz="2400" dirty="0">
                    <a:latin typeface="Arial" panose="020B0604020202020204" pitchFamily="34" charset="0"/>
                  </a:rPr>
                  <a:t>a</a:t>
                </a:r>
                <a:r>
                  <a:rPr lang="vi-VN" sz="2400" dirty="0">
                    <a:latin typeface="Arial" panose="020B0604020202020204" pitchFamily="34" charset="0"/>
                  </a:rPr>
                  <a:t> đi tìm</a:t>
                </a:r>
                <a:endParaRPr lang="en-US" dirty="0"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GB" sz="2400" dirty="0"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GB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  <m: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vi-VN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427668" cy="5379606"/>
              </a:xfrm>
              <a:blipFill>
                <a:blip r:embed="rId2"/>
                <a:stretch>
                  <a:fillRect l="-902" t="-1179" r="-902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3BA2A-A41C-8640-957D-EED8D27E2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913" y="5006548"/>
            <a:ext cx="2705402" cy="18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MLE: </a:t>
            </a:r>
            <a:r>
              <a:rPr lang="en-US" sz="3600" dirty="0" err="1">
                <a:latin typeface="Arial" panose="020B0604020202020204" pitchFamily="34" charset="0"/>
              </a:rPr>
              <a:t>ví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dụ</a:t>
            </a:r>
            <a:r>
              <a:rPr lang="en-US" sz="3600" dirty="0">
                <a:latin typeface="Arial" panose="020B0604020202020204" pitchFamily="34" charset="0"/>
              </a:rPr>
              <a:t> Gaussian (2)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i="1" dirty="0">
                    <a:latin typeface="Arial" panose="020B0604020202020204" pitchFamily="34" charset="0"/>
                  </a:rPr>
                  <a:t>Giả thuyết i.i.d.:</a:t>
                </a:r>
                <a:r>
                  <a:rPr lang="en-US" sz="2400" i="1" dirty="0">
                    <a:latin typeface="Arial" panose="020B0604020202020204" pitchFamily="34" charset="0"/>
                  </a:rPr>
                  <a:t> g</a:t>
                </a:r>
                <a:r>
                  <a:rPr lang="vi-VN" sz="2400" i="1" dirty="0">
                    <a:latin typeface="Arial" panose="020B0604020202020204" pitchFamily="34" charset="0"/>
                  </a:rPr>
                  <a:t>iả định rằng dữ liệu được sinh ra một cách độc lập với nhau</a:t>
                </a: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Khi đó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nary>
                  </m:oMath>
                </a14:m>
                <a:endParaRPr lang="vi-VN" sz="2000" dirty="0">
                  <a:latin typeface="Arial" panose="020B0604020202020204" pitchFamily="34" charset="0"/>
                </a:endParaRP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Sử dụng giả </a:t>
                </a:r>
                <a:r>
                  <a:rPr lang="en-US" sz="2400" dirty="0">
                    <a:latin typeface="Arial" panose="020B0604020202020204" pitchFamily="34" charset="0"/>
                  </a:rPr>
                  <a:t>thuyết</a:t>
                </a:r>
                <a:r>
                  <a:rPr lang="vi-VN" sz="2400" dirty="0">
                    <a:latin typeface="Arial" panose="020B0604020202020204" pitchFamily="34" charset="0"/>
                  </a:rPr>
                  <a:t> này, MLE sẽ tìm</a:t>
                </a:r>
                <a:endParaRPr lang="en-US" sz="2400" dirty="0">
                  <a:latin typeface="Arial" panose="020B0604020202020204" pitchFamily="34" charset="0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vi-V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vi-V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vi-V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vi-VN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GB" sz="200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rad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  <m:sSup>
                                            <m:sSupPr>
                                              <m:ctrlP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vi-V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sup>
                                      </m:sSup>
                                    </m:e>
                                  </m:nary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GB" sz="200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nary>
                                    <m:naryPr>
                                      <m:chr m:val="∑"/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vi-VN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  <m:sSup>
                                            <m:sSupPr>
                                              <m:ctrlP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vi-V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vi-VN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0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vi-VN" sz="20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vi-V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vi-V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𝜎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vi-VN" sz="20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rad>
                                            </m:e>
                                          </m:func>
                                        </m:e>
                                      </m:d>
                                    </m:e>
                                  </m:nary>
                                </m:fName>
                                <m:e/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vi-VN" sz="2000" dirty="0">
                  <a:latin typeface="Arial" panose="020B0604020202020204" pitchFamily="34" charset="0"/>
                </a:endParaRPr>
              </a:p>
              <a:p>
                <a:r>
                  <a:rPr lang="vi-VN" sz="2400" dirty="0">
                    <a:latin typeface="Arial" panose="020B0604020202020204" pitchFamily="34" charset="0"/>
                  </a:rPr>
                  <a:t>Sử dụng đạo hàm (</a:t>
                </a:r>
                <a:r>
                  <a:rPr lang="en-US" sz="2400" dirty="0" err="1">
                    <a:latin typeface="Arial" panose="020B0604020202020204" pitchFamily="34" charset="0"/>
                  </a:rPr>
                  <a:t>cho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biến</a:t>
                </a:r>
                <a:r>
                  <a:rPr lang="vi-VN" sz="2400" dirty="0">
                    <a:latin typeface="Arial" panose="020B0604020202020204" pitchFamily="34" charset="0"/>
                  </a:rPr>
                  <a:t> 𝜇, 𝜎),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vi-VN" sz="2400" dirty="0">
                    <a:latin typeface="Arial" panose="020B0604020202020204" pitchFamily="34" charset="0"/>
                  </a:rPr>
                  <a:t>ta sẽ tìm được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GB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=1.683,  </m:t>
                      </m:r>
                      <m:sSubSup>
                        <m:sSubSupPr>
                          <m:ctrl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≈0.0015</m:t>
                      </m:r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29" t="-1728" b="-2419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Line Callout 2 4">
                <a:extLst>
                  <a:ext uri="{FF2B5EF4-FFF2-40B4-BE49-F238E27FC236}">
                    <a16:creationId xmlns:a16="http://schemas.microsoft.com/office/drawing/2014/main" id="{DA8DFDA8-2706-334D-BC75-42995DDEC832}"/>
                  </a:ext>
                </a:extLst>
              </p:cNvPr>
              <p:cNvSpPr/>
              <p:nvPr/>
            </p:nvSpPr>
            <p:spPr>
              <a:xfrm>
                <a:off x="7680614" y="3539648"/>
                <a:ext cx="1295400" cy="609600"/>
              </a:xfrm>
              <a:prstGeom prst="borderCallout2">
                <a:avLst>
                  <a:gd name="adj1" fmla="val 54167"/>
                  <a:gd name="adj2" fmla="val -490"/>
                  <a:gd name="adj3" fmla="val 41667"/>
                  <a:gd name="adj4" fmla="val -26471"/>
                  <a:gd name="adj5" fmla="val 41666"/>
                  <a:gd name="adj6" fmla="val -103530"/>
                </a:avLst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/>
                  <a:t>Log trick,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≝</m:t>
                          </m:r>
                        </m:e>
                      </m:func>
                      <m:func>
                        <m:funcPr>
                          <m:ctrlPr>
                            <a:rPr lang="en-GB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Line Callout 2 4">
                <a:extLst>
                  <a:ext uri="{FF2B5EF4-FFF2-40B4-BE49-F238E27FC236}">
                    <a16:creationId xmlns:a16="http://schemas.microsoft.com/office/drawing/2014/main" id="{DA8DFDA8-2706-334D-BC75-42995DDEC8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614" y="3539648"/>
                <a:ext cx="1295400" cy="609600"/>
              </a:xfrm>
              <a:prstGeom prst="borderCallout2">
                <a:avLst>
                  <a:gd name="adj1" fmla="val 54167"/>
                  <a:gd name="adj2" fmla="val -490"/>
                  <a:gd name="adj3" fmla="val 41667"/>
                  <a:gd name="adj4" fmla="val -26471"/>
                  <a:gd name="adj5" fmla="val 41666"/>
                  <a:gd name="adj6" fmla="val -103530"/>
                </a:avLst>
              </a:prstGeom>
              <a:blipFill>
                <a:blip r:embed="rId3"/>
                <a:stretch>
                  <a:fillRect t="-2000" b="-10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8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MAP: Gaussian Naïve Bayes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390090" cy="5616650"/>
              </a:xfrm>
            </p:spPr>
            <p:txBody>
              <a:bodyPr>
                <a:normAutofit fontScale="4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vi-VN" sz="4200" dirty="0">
                    <a:latin typeface="Arial" panose="020B0604020202020204" pitchFamily="34" charset="0"/>
                  </a:rPr>
                  <a:t>Xét</a:t>
                </a:r>
                <a:r>
                  <a:rPr lang="en-US" sz="4200" dirty="0">
                    <a:latin typeface="Arial" panose="020B0604020202020204" pitchFamily="34" charset="0"/>
                  </a:rPr>
                  <a:t> </a:t>
                </a:r>
                <a:r>
                  <a:rPr lang="en-US" sz="4200" dirty="0" err="1">
                    <a:latin typeface="Arial" panose="020B0604020202020204" pitchFamily="34" charset="0"/>
                  </a:rPr>
                  <a:t>bài</a:t>
                </a:r>
                <a:r>
                  <a:rPr lang="en-US" sz="4200" dirty="0">
                    <a:latin typeface="Arial" panose="020B0604020202020204" pitchFamily="34" charset="0"/>
                  </a:rPr>
                  <a:t> </a:t>
                </a:r>
                <a:r>
                  <a:rPr lang="en-US" sz="4200" dirty="0" err="1">
                    <a:latin typeface="Arial" panose="020B0604020202020204" pitchFamily="34" charset="0"/>
                  </a:rPr>
                  <a:t>toán</a:t>
                </a:r>
                <a:r>
                  <a:rPr lang="en-US" sz="4200" dirty="0">
                    <a:latin typeface="Arial" panose="020B0604020202020204" pitchFamily="34" charset="0"/>
                  </a:rPr>
                  <a:t> </a:t>
                </a:r>
                <a:r>
                  <a:rPr lang="vi-VN" sz="4200" dirty="0">
                    <a:latin typeface="Arial" panose="020B0604020202020204" pitchFamily="34" charset="0"/>
                  </a:rPr>
                  <a:t>phân l</a:t>
                </a:r>
                <a:r>
                  <a:rPr lang="en-US" sz="4200" dirty="0" err="1">
                    <a:latin typeface="Arial" panose="020B0604020202020204" pitchFamily="34" charset="0"/>
                  </a:rPr>
                  <a:t>ớp</a:t>
                </a:r>
                <a:endParaRPr lang="vi-VN" sz="42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vi-VN" sz="3400" dirty="0">
                    <a:latin typeface="Arial" panose="020B0604020202020204" pitchFamily="34" charset="0"/>
                  </a:rPr>
                  <a:t>Dữ liệu huấn luyện </a:t>
                </a:r>
                <a:r>
                  <a:rPr lang="en-US" sz="3400" b="1" dirty="0">
                    <a:latin typeface="Arial" panose="020B0604020202020204" pitchFamily="34" charset="0"/>
                  </a:rPr>
                  <a:t>D</a:t>
                </a:r>
                <a:r>
                  <a:rPr lang="en-US" sz="3400" dirty="0">
                    <a:latin typeface="Arial" panose="020B0604020202020204" pitchFamily="34" charset="0"/>
                  </a:rPr>
                  <a:t> = {(</a:t>
                </a:r>
                <a:r>
                  <a:rPr lang="en-US" sz="3400" b="1" dirty="0">
                    <a:latin typeface="Arial" panose="020B0604020202020204" pitchFamily="34" charset="0"/>
                  </a:rPr>
                  <a:t>x</a:t>
                </a:r>
                <a:r>
                  <a:rPr lang="en-US" sz="3400" baseline="-25000" dirty="0">
                    <a:latin typeface="Arial" panose="020B0604020202020204" pitchFamily="34" charset="0"/>
                  </a:rPr>
                  <a:t>1</a:t>
                </a:r>
                <a:r>
                  <a:rPr lang="en-US" sz="3400" dirty="0">
                    <a:latin typeface="Arial" panose="020B0604020202020204" pitchFamily="34" charset="0"/>
                  </a:rPr>
                  <a:t>, y</a:t>
                </a:r>
                <a:r>
                  <a:rPr lang="en-US" sz="3400" baseline="-25000" dirty="0">
                    <a:latin typeface="Arial" panose="020B0604020202020204" pitchFamily="34" charset="0"/>
                  </a:rPr>
                  <a:t>1</a:t>
                </a:r>
                <a:r>
                  <a:rPr lang="en-US" sz="3400" dirty="0">
                    <a:latin typeface="Arial" panose="020B0604020202020204" pitchFamily="34" charset="0"/>
                  </a:rPr>
                  <a:t>), (</a:t>
                </a:r>
                <a:r>
                  <a:rPr lang="en-US" sz="3400" b="1" dirty="0">
                    <a:latin typeface="Arial" panose="020B0604020202020204" pitchFamily="34" charset="0"/>
                  </a:rPr>
                  <a:t>x</a:t>
                </a:r>
                <a:r>
                  <a:rPr lang="en-US" sz="3400" baseline="-25000" dirty="0">
                    <a:latin typeface="Arial" panose="020B0604020202020204" pitchFamily="34" charset="0"/>
                  </a:rPr>
                  <a:t>2</a:t>
                </a:r>
                <a:r>
                  <a:rPr lang="en-US" sz="3400" dirty="0">
                    <a:latin typeface="Arial" panose="020B0604020202020204" pitchFamily="34" charset="0"/>
                  </a:rPr>
                  <a:t>, y</a:t>
                </a:r>
                <a:r>
                  <a:rPr lang="en-US" sz="3400" baseline="-25000" dirty="0">
                    <a:latin typeface="Arial" panose="020B0604020202020204" pitchFamily="34" charset="0"/>
                  </a:rPr>
                  <a:t>2</a:t>
                </a:r>
                <a:r>
                  <a:rPr lang="en-US" sz="3400" dirty="0">
                    <a:latin typeface="Arial" panose="020B0604020202020204" pitchFamily="34" charset="0"/>
                  </a:rPr>
                  <a:t>), …, (</a:t>
                </a:r>
                <a:r>
                  <a:rPr lang="en-US" sz="3400" b="1" dirty="0" err="1">
                    <a:latin typeface="Arial" panose="020B0604020202020204" pitchFamily="34" charset="0"/>
                  </a:rPr>
                  <a:t>x</a:t>
                </a:r>
                <a:r>
                  <a:rPr lang="en-US" sz="3400" baseline="-25000" dirty="0" err="1">
                    <a:latin typeface="Arial" panose="020B0604020202020204" pitchFamily="34" charset="0"/>
                  </a:rPr>
                  <a:t>M</a:t>
                </a:r>
                <a:r>
                  <a:rPr lang="en-US" sz="3400" dirty="0">
                    <a:latin typeface="Arial" panose="020B0604020202020204" pitchFamily="34" charset="0"/>
                  </a:rPr>
                  <a:t>, </a:t>
                </a:r>
                <a:r>
                  <a:rPr lang="en-US" sz="3400" dirty="0" err="1">
                    <a:latin typeface="Arial" panose="020B0604020202020204" pitchFamily="34" charset="0"/>
                  </a:rPr>
                  <a:t>y</a:t>
                </a:r>
                <a:r>
                  <a:rPr lang="en-US" sz="3400" baseline="-25000" dirty="0" err="1">
                    <a:latin typeface="Arial" panose="020B0604020202020204" pitchFamily="34" charset="0"/>
                  </a:rPr>
                  <a:t>M</a:t>
                </a:r>
                <a:r>
                  <a:rPr lang="en-US" sz="3400" dirty="0">
                    <a:latin typeface="Arial" panose="020B0604020202020204" pitchFamily="34" charset="0"/>
                  </a:rPr>
                  <a:t>)} </a:t>
                </a:r>
                <a:r>
                  <a:rPr lang="vi-VN" sz="3400" dirty="0">
                    <a:latin typeface="Arial" panose="020B0604020202020204" pitchFamily="34" charset="0"/>
                  </a:rPr>
                  <a:t>với M</a:t>
                </a:r>
                <a:r>
                  <a:rPr lang="en-US" sz="3400" dirty="0">
                    <a:latin typeface="Arial" panose="020B0604020202020204" pitchFamily="34" charset="0"/>
                  </a:rPr>
                  <a:t> </a:t>
                </a:r>
                <a:r>
                  <a:rPr lang="en-US" sz="3400" dirty="0" err="1">
                    <a:latin typeface="Arial" panose="020B0604020202020204" pitchFamily="34" charset="0"/>
                  </a:rPr>
                  <a:t>quan sát</a:t>
                </a:r>
                <a:r>
                  <a:rPr lang="vi-VN" sz="3400" dirty="0">
                    <a:latin typeface="Arial" panose="020B0604020202020204" pitchFamily="34" charset="0"/>
                  </a:rPr>
                  <a:t>, C lớp.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vi-VN" sz="3400" dirty="0">
                    <a:latin typeface="Arial" panose="020B0604020202020204" pitchFamily="34" charset="0"/>
                  </a:rPr>
                  <a:t>Mỗi </a:t>
                </a:r>
                <a:r>
                  <a:rPr lang="en-US" sz="3400" b="1" dirty="0">
                    <a:latin typeface="Arial" panose="020B0604020202020204" pitchFamily="34" charset="0"/>
                  </a:rPr>
                  <a:t>x</a:t>
                </a:r>
                <a:r>
                  <a:rPr lang="en-US" sz="3400" baseline="-25000" dirty="0">
                    <a:latin typeface="Arial" panose="020B0604020202020204" pitchFamily="34" charset="0"/>
                  </a:rPr>
                  <a:t>i</a:t>
                </a:r>
                <a:r>
                  <a:rPr lang="vi-VN" sz="3400" dirty="0">
                    <a:latin typeface="Arial" panose="020B0604020202020204" pitchFamily="34" charset="0"/>
                  </a:rPr>
                  <a:t> là một vectơ trong không gian n chiều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3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vi-VN" sz="3400" dirty="0">
                    <a:latin typeface="Arial" panose="020B0604020202020204" pitchFamily="34" charset="0"/>
                  </a:rPr>
                  <a:t>, </a:t>
                </a:r>
                <a:r>
                  <a:rPr lang="en-US" sz="3400" b="1" dirty="0">
                    <a:latin typeface="Arial" panose="020B0604020202020204" pitchFamily="34" charset="0"/>
                  </a:rPr>
                  <a:t>x</a:t>
                </a:r>
                <a:r>
                  <a:rPr lang="en-US" sz="3400" baseline="-25000" dirty="0">
                    <a:latin typeface="Arial" panose="020B0604020202020204" pitchFamily="34" charset="0"/>
                  </a:rPr>
                  <a:t>i</a:t>
                </a:r>
                <a:r>
                  <a:rPr lang="en-US" sz="3400" dirty="0">
                    <a:latin typeface="Arial" panose="020B0604020202020204" pitchFamily="34" charset="0"/>
                  </a:rPr>
                  <a:t> = (x</a:t>
                </a:r>
                <a:r>
                  <a:rPr lang="en-US" sz="3400" baseline="-25000" dirty="0">
                    <a:latin typeface="Arial" panose="020B0604020202020204" pitchFamily="34" charset="0"/>
                  </a:rPr>
                  <a:t>i1</a:t>
                </a:r>
                <a:r>
                  <a:rPr lang="en-US" sz="3400" dirty="0">
                    <a:latin typeface="Arial" panose="020B0604020202020204" pitchFamily="34" charset="0"/>
                  </a:rPr>
                  <a:t>, x</a:t>
                </a:r>
                <a:r>
                  <a:rPr lang="en-US" sz="3400" baseline="-25000" dirty="0">
                    <a:latin typeface="Arial" panose="020B0604020202020204" pitchFamily="34" charset="0"/>
                  </a:rPr>
                  <a:t>i2</a:t>
                </a:r>
                <a:r>
                  <a:rPr lang="en-US" sz="3400" dirty="0">
                    <a:latin typeface="Arial" panose="020B0604020202020204" pitchFamily="34" charset="0"/>
                  </a:rPr>
                  <a:t>, …, </a:t>
                </a:r>
                <a:r>
                  <a:rPr lang="en-US" sz="3400" dirty="0" err="1">
                    <a:latin typeface="Arial" panose="020B0604020202020204" pitchFamily="34" charset="0"/>
                  </a:rPr>
                  <a:t>x</a:t>
                </a:r>
                <a:r>
                  <a:rPr lang="en-US" sz="3400" baseline="-25000" dirty="0" err="1">
                    <a:latin typeface="Arial" panose="020B0604020202020204" pitchFamily="34" charset="0"/>
                  </a:rPr>
                  <a:t>in</a:t>
                </a:r>
                <a:r>
                  <a:rPr lang="en-US" sz="3400" dirty="0">
                    <a:latin typeface="Arial" panose="020B0604020202020204" pitchFamily="34" charset="0"/>
                  </a:rPr>
                  <a:t>)</a:t>
                </a:r>
                <a:r>
                  <a:rPr lang="en-US" sz="3400" baseline="30000" dirty="0">
                    <a:latin typeface="Arial" panose="020B0604020202020204" pitchFamily="34" charset="0"/>
                  </a:rPr>
                  <a:t>T</a:t>
                </a:r>
                <a:endParaRPr lang="vi-VN" sz="3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vi-VN" sz="4200" i="1" dirty="0">
                    <a:latin typeface="Arial" panose="020B0604020202020204" pitchFamily="34" charset="0"/>
                  </a:rPr>
                  <a:t>Mô hình:</a:t>
                </a:r>
                <a:r>
                  <a:rPr lang="vi-VN" sz="4200" dirty="0">
                    <a:latin typeface="Arial" panose="020B0604020202020204" pitchFamily="34" charset="0"/>
                  </a:rPr>
                  <a:t> giả sử có C phân bố khác nhau tạo ra dữ liệu trong </a:t>
                </a:r>
                <a:r>
                  <a:rPr lang="vi-VN" sz="4200" b="1" dirty="0">
                    <a:latin typeface="Arial" panose="020B0604020202020204" pitchFamily="34" charset="0"/>
                  </a:rPr>
                  <a:t>D</a:t>
                </a:r>
                <a:r>
                  <a:rPr lang="vi-VN" sz="4200" dirty="0">
                    <a:latin typeface="Arial" panose="020B0604020202020204" pitchFamily="34" charset="0"/>
                  </a:rPr>
                  <a:t> và dữ liệu có nhãn c được tạo ra từ phân phối Gauss có tham số </a:t>
                </a:r>
                <a14:m>
                  <m:oMath xmlns:m="http://schemas.openxmlformats.org/officeDocument/2006/math">
                    <m:r>
                      <a:rPr lang="en-GB" sz="42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GB" sz="4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4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4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4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GB" sz="4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4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vi-VN" sz="42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GB" sz="3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vi-VN" sz="3400" dirty="0">
                    <a:latin typeface="Arial" panose="020B0604020202020204" pitchFamily="34" charset="0"/>
                  </a:rPr>
                  <a:t> là vectơ trung bình,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3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GB" sz="3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400" dirty="0">
                    <a:latin typeface="Arial" panose="020B0604020202020204" pitchFamily="34" charset="0"/>
                  </a:rPr>
                  <a:t> </a:t>
                </a:r>
                <a:r>
                  <a:rPr lang="vi-VN" sz="3400" dirty="0">
                    <a:latin typeface="Arial" panose="020B0604020202020204" pitchFamily="34" charset="0"/>
                  </a:rPr>
                  <a:t>là ma trận hiệp phương sai kích thước 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4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4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vi-VN" sz="3800" dirty="0">
                    <a:latin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sz="4200" i="1" dirty="0" err="1">
                    <a:latin typeface="Arial" panose="020B0604020202020204" pitchFamily="34" charset="0"/>
                  </a:rPr>
                  <a:t>Quá</a:t>
                </a:r>
                <a:r>
                  <a:rPr lang="en-US" sz="4200" i="1" dirty="0">
                    <a:latin typeface="Arial" panose="020B0604020202020204" pitchFamily="34" charset="0"/>
                  </a:rPr>
                  <a:t> </a:t>
                </a:r>
                <a:r>
                  <a:rPr lang="en-US" sz="4200" i="1" dirty="0" err="1">
                    <a:latin typeface="Arial" panose="020B0604020202020204" pitchFamily="34" charset="0"/>
                  </a:rPr>
                  <a:t>trình</a:t>
                </a:r>
                <a:r>
                  <a:rPr lang="en-US" sz="4200" i="1" dirty="0">
                    <a:latin typeface="Arial" panose="020B0604020202020204" pitchFamily="34" charset="0"/>
                  </a:rPr>
                  <a:t> </a:t>
                </a:r>
                <a:r>
                  <a:rPr lang="en-US" sz="4200" i="1" dirty="0" err="1">
                    <a:latin typeface="Arial" panose="020B0604020202020204" pitchFamily="34" charset="0"/>
                  </a:rPr>
                  <a:t>học</a:t>
                </a:r>
                <a:r>
                  <a:rPr lang="vi-VN" sz="4200" i="1" dirty="0">
                    <a:latin typeface="Arial" panose="020B0604020202020204" pitchFamily="34" charset="0"/>
                  </a:rPr>
                  <a:t>:</a:t>
                </a:r>
                <a:r>
                  <a:rPr lang="vi-VN" sz="4200" dirty="0">
                    <a:latin typeface="Arial" panose="020B0604020202020204" pitchFamily="34" charset="0"/>
                  </a:rPr>
                  <a:t> ta </a:t>
                </a:r>
                <a:r>
                  <a:rPr lang="en-US" sz="4200" dirty="0" err="1">
                    <a:latin typeface="Arial" panose="020B0604020202020204" pitchFamily="34" charset="0"/>
                  </a:rPr>
                  <a:t>xét</a:t>
                </a:r>
                <a:r>
                  <a:rPr lang="vi-VN" sz="4200" dirty="0">
                    <a:latin typeface="Arial" panose="020B0604020202020204" pitchFamily="34" charset="0"/>
                  </a:rPr>
                  <a:t> 𝑃(𝝁,𝜮,𝑐|𝑫), </a:t>
                </a:r>
                <a:r>
                  <a:rPr lang="en-US" sz="4200" dirty="0" err="1">
                    <a:latin typeface="Arial" panose="020B0604020202020204" pitchFamily="34" charset="0"/>
                  </a:rPr>
                  <a:t>với</a:t>
                </a:r>
                <a:r>
                  <a:rPr lang="en-US" sz="42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4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GB" sz="4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4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  <m:r>
                      <a:rPr lang="en-GB" sz="4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4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4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4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GB" sz="4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4200" dirty="0">
                    <a:latin typeface="Arial" panose="020B0604020202020204" pitchFamily="34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GB" sz="4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GB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sz="4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GB" sz="42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GB" sz="4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≝</m:t>
                    </m:r>
                    <m:func>
                      <m:funcPr>
                        <m:ctrlPr>
                          <a:rPr lang="en-GB" sz="4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42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4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sz="4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  <m:r>
                                  <a:rPr lang="en-GB" sz="4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42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sz="4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4200" b="1" i="1" dirty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GB" sz="4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4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420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4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sz="4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  <m:r>
                                  <a:rPr lang="en-GB" sz="4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4200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GB" sz="4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4200" b="1" i="1" dirty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e>
                                <m:r>
                                  <a:rPr lang="en-GB" sz="4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l-GR" sz="42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4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4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 </m:t>
                            </m:r>
                          </m:e>
                        </m:func>
                      </m:e>
                    </m:func>
                  </m:oMath>
                </a14:m>
                <a:endParaRPr lang="en-US" sz="42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1600"/>
                  </a:spcBef>
                </a:pPr>
                <a:r>
                  <a:rPr lang="en-US" sz="3800" dirty="0">
                    <a:latin typeface="Arial" panose="020B0604020202020204" pitchFamily="34" charset="0"/>
                  </a:rPr>
                  <a:t>Ư</a:t>
                </a:r>
                <a:r>
                  <a:rPr lang="vi-VN" sz="3800" dirty="0">
                    <a:latin typeface="Arial" panose="020B0604020202020204" pitchFamily="34" charset="0"/>
                  </a:rPr>
                  <a:t>ớc</a:t>
                </a:r>
                <a:r>
                  <a:rPr lang="en-US" sz="3800" dirty="0">
                    <a:latin typeface="Arial" panose="020B0604020202020204" pitchFamily="34" charset="0"/>
                  </a:rPr>
                  <a:t> </a:t>
                </a:r>
                <a:r>
                  <a:rPr lang="en-US" sz="3800" dirty="0" err="1">
                    <a:latin typeface="Arial" panose="020B0604020202020204" pitchFamily="34" charset="0"/>
                  </a:rPr>
                  <a:t>lượng</a:t>
                </a:r>
                <a:r>
                  <a:rPr lang="vi-VN" sz="3800" dirty="0">
                    <a:latin typeface="Arial" panose="020B0604020202020204" pitchFamily="34" charset="0"/>
                  </a:rPr>
                  <a:t> P(c) là tỷ lệ của lớp c trong </a:t>
                </a:r>
                <a:r>
                  <a:rPr lang="vi-VN" sz="3800" b="1" dirty="0">
                    <a:latin typeface="Arial" panose="020B0604020202020204" pitchFamily="34" charset="0"/>
                  </a:rPr>
                  <a:t>D</a:t>
                </a:r>
                <a:r>
                  <a:rPr lang="en-US" sz="3800" dirty="0">
                    <a:latin typeface="Arial" panose="020B0604020202020204" pitchFamily="34" charset="0"/>
                  </a:rPr>
                  <a:t>:</a:t>
                </a:r>
                <a:br>
                  <a:rPr lang="en-US" sz="3800" dirty="0">
                    <a:latin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3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800" i="1" dirty="0">
                        <a:latin typeface="Cambria Math" panose="02040503050406030204" pitchFamily="18" charset="0"/>
                      </a:rPr>
                      <m:t>)=|</m:t>
                    </m:r>
                    <m:sSub>
                      <m:sSubPr>
                        <m:ctrlPr>
                          <a:rPr lang="en-GB" sz="3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800" b="1" i="1" dirty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sz="38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3800" i="1" dirty="0">
                        <a:latin typeface="Cambria Math" panose="02040503050406030204" pitchFamily="18" charset="0"/>
                      </a:rPr>
                      <m:t>|/|</m:t>
                    </m:r>
                    <m:r>
                      <a:rPr lang="en-GB" sz="3800" b="1" i="1" dirty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GB" sz="3800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vi-VN" sz="3800" dirty="0">
                    <a:latin typeface="Arial" panose="020B0604020202020204" pitchFamily="34" charset="0"/>
                  </a:rPr>
                  <a:t> trong đó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800" b="1" i="1" dirty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GB" sz="3800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vi-VN" sz="3800" dirty="0">
                    <a:latin typeface="Arial" panose="020B0604020202020204" pitchFamily="34" charset="0"/>
                  </a:rPr>
                  <a:t> chứa tất cả các </a:t>
                </a:r>
                <a:r>
                  <a:rPr lang="en-US" sz="3800" dirty="0" err="1">
                    <a:latin typeface="Arial" panose="020B0604020202020204" pitchFamily="34" charset="0"/>
                  </a:rPr>
                  <a:t>dữ</a:t>
                </a:r>
                <a:r>
                  <a:rPr lang="en-US" sz="3800" dirty="0">
                    <a:latin typeface="Arial" panose="020B0604020202020204" pitchFamily="34" charset="0"/>
                  </a:rPr>
                  <a:t> </a:t>
                </a:r>
                <a:r>
                  <a:rPr lang="en-US" sz="3800" dirty="0" err="1">
                    <a:latin typeface="Arial" panose="020B0604020202020204" pitchFamily="34" charset="0"/>
                  </a:rPr>
                  <a:t>liệu</a:t>
                </a:r>
                <a:r>
                  <a:rPr lang="en-US" sz="3800" dirty="0">
                    <a:latin typeface="Arial" panose="020B0604020202020204" pitchFamily="34" charset="0"/>
                  </a:rPr>
                  <a:t> </a:t>
                </a:r>
                <a:br>
                  <a:rPr lang="en-US" sz="3800" dirty="0">
                    <a:latin typeface="Arial" panose="020B0604020202020204" pitchFamily="34" charset="0"/>
                  </a:rPr>
                </a:br>
                <a:r>
                  <a:rPr lang="vi-VN" sz="3800" dirty="0">
                    <a:latin typeface="Arial" panose="020B0604020202020204" pitchFamily="34" charset="0"/>
                  </a:rPr>
                  <a:t>có nhãn c trong </a:t>
                </a:r>
                <a:r>
                  <a:rPr lang="vi-VN" sz="3800" b="1" dirty="0">
                    <a:latin typeface="Arial" panose="020B0604020202020204" pitchFamily="34" charset="0"/>
                  </a:rPr>
                  <a:t>D</a:t>
                </a:r>
                <a:r>
                  <a:rPr lang="vi-VN" sz="3800" dirty="0">
                    <a:latin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vi-VN" sz="3800" dirty="0">
                    <a:latin typeface="Arial" panose="020B0604020202020204" pitchFamily="34" charset="0"/>
                  </a:rPr>
                  <a:t>Vì các lớp c là độc lập, chúng ta có thể học cho mỗi lớp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4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GB" sz="4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4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GB" sz="40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GB" sz="4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4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GB" sz="40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1" i="1" dirty="0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4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GB" sz="4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4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4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390090" cy="5616650"/>
              </a:xfrm>
              <a:blipFill>
                <a:blip r:embed="rId2"/>
                <a:stretch>
                  <a:fillRect l="-605" t="-677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Line Callout 2 4">
                <a:extLst>
                  <a:ext uri="{FF2B5EF4-FFF2-40B4-BE49-F238E27FC236}">
                    <a16:creationId xmlns:a16="http://schemas.microsoft.com/office/drawing/2014/main" id="{EC74A45A-2421-6048-BC2E-E74EF926C6B7}"/>
                  </a:ext>
                </a:extLst>
              </p:cNvPr>
              <p:cNvSpPr/>
              <p:nvPr/>
            </p:nvSpPr>
            <p:spPr>
              <a:xfrm>
                <a:off x="7342340" y="4343619"/>
                <a:ext cx="1676400" cy="1066799"/>
              </a:xfrm>
              <a:prstGeom prst="borderCallout2">
                <a:avLst>
                  <a:gd name="adj1" fmla="val 57054"/>
                  <a:gd name="adj2" fmla="val -2859"/>
                  <a:gd name="adj3" fmla="val 27640"/>
                  <a:gd name="adj4" fmla="val -22793"/>
                  <a:gd name="adj5" fmla="val 11394"/>
                  <a:gd name="adj6" fmla="val -75419"/>
                </a:avLst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/>
                  <a:t>Định lý Bayes, </a:t>
                </a:r>
                <a:br>
                  <a:rPr lang="en-GB" sz="1400"/>
                </a:br>
                <a:r>
                  <a:rPr lang="en-GB" sz="1400"/>
                  <a:t>bỏ P(</a:t>
                </a:r>
                <a:r>
                  <a:rPr lang="en-GB" sz="1400" b="1"/>
                  <a:t>D</a:t>
                </a:r>
                <a:r>
                  <a:rPr lang="en-GB" sz="1400"/>
                  <a:t>), </a:t>
                </a:r>
                <a:br>
                  <a:rPr lang="en-GB" sz="1400"/>
                </a:br>
                <a:r>
                  <a:rPr lang="en-GB" sz="1400"/>
                  <a:t>giả thuyết phân bố tiên nghiệm đều cho</a:t>
                </a:r>
                <a:r>
                  <a:rPr lang="en-GB" sz="140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𝝁</m:t>
                    </m:r>
                    <m:r>
                      <a:rPr lang="en-GB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l-GR" sz="1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𝜮</m:t>
                    </m:r>
                  </m:oMath>
                </a14:m>
                <a:endParaRPr lang="en-GB" sz="1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Line Callout 2 4">
                <a:extLst>
                  <a:ext uri="{FF2B5EF4-FFF2-40B4-BE49-F238E27FC236}">
                    <a16:creationId xmlns:a16="http://schemas.microsoft.com/office/drawing/2014/main" id="{EC74A45A-2421-6048-BC2E-E74EF926C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340" y="4343619"/>
                <a:ext cx="1676400" cy="1066799"/>
              </a:xfrm>
              <a:prstGeom prst="borderCallout2">
                <a:avLst>
                  <a:gd name="adj1" fmla="val 57054"/>
                  <a:gd name="adj2" fmla="val -2859"/>
                  <a:gd name="adj3" fmla="val 27640"/>
                  <a:gd name="adj4" fmla="val -22793"/>
                  <a:gd name="adj5" fmla="val 11394"/>
                  <a:gd name="adj6" fmla="val -75419"/>
                </a:avLst>
              </a:prstGeom>
              <a:blipFill>
                <a:blip r:embed="rId3"/>
                <a:stretch>
                  <a:fillRect t="-4651" r="-1667" b="-9302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tailEnd type="arrow"/>
              </a:ln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3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MAP: Gaussian Naïve Bayes (2)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en-US" sz="2000" dirty="0" err="1">
                    <a:latin typeface="Arial" panose="020B0604020202020204" pitchFamily="34" charset="0"/>
                  </a:rPr>
                  <a:t>Giả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sử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các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mẫu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là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độc</a:t>
                </a:r>
                <a:r>
                  <a:rPr lang="en-US" sz="2000" dirty="0">
                    <a:latin typeface="Arial" panose="020B0604020202020204" pitchFamily="34" charset="0"/>
                  </a:rPr>
                  <a:t> lập, ta </a:t>
                </a:r>
                <a:r>
                  <a:rPr lang="en-US" sz="2000" dirty="0" err="1">
                    <a:latin typeface="Arial" panose="020B0604020202020204" pitchFamily="34" charset="0"/>
                  </a:rPr>
                  <a:t>có</a:t>
                </a:r>
                <a:r>
                  <a:rPr lang="en-US" sz="2000" dirty="0">
                    <a:latin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  <m:r>
                        <a:rPr lang="en-GB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∏"/>
                                  <m:limLoc m:val="subSup"/>
                                  <m:supHide m:val="on"/>
                                  <m:ctrlP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800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18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18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𝜮</m:t>
                                          </m:r>
                                        </m:e>
                                        <m:sub>
                                          <m: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GB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8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GB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800" b="1" i="1" dirty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800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800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sz="1800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GB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8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GB" sz="18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1800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det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(2</m:t>
                                                      </m:r>
                                                      <m: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𝜋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1800" i="1" dirty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l-GR" sz="1800" b="1" i="1" dirty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𝜮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1800" i="1" dirty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𝑐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rad>
                                            </m:den>
                                          </m:f>
                                          <m:func>
                                            <m:funcPr>
                                              <m:ctrlP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8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exp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18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18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  <m:sSup>
                                                    <m:sSupPr>
                                                      <m:ctrlP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GB" sz="1800" i="1" dirty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GB" sz="1800" b="1" i="1" dirty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  <m:r>
                                                            <a:rPr lang="en-GB" sz="1800" i="1" dirty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1800" b="1" i="1" dirty="0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1800" b="1" i="1" dirty="0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𝝁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1800" i="1" dirty="0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𝑐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p>
                                                  <m:sSubSup>
                                                    <m:sSubSupPr>
                                                      <m:ctrlP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l-GR" sz="1800" b="1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𝜮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GB" sz="18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sz="1800" b="1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  <m:r>
                                                    <a:rPr lang="en-GB" sz="18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1800" b="1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1800" b="1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𝝁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1800" i="1" dirty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18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GB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8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GB" sz="1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1800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  <m: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1800" b="1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1800" b="1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8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l-GR" sz="18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𝜮</m:t>
                                          </m:r>
                                        </m:e>
                                        <m:sub>
                                          <m: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8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800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800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8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GB" sz="18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GB" sz="18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func>
                                            <m:funcPr>
                                              <m:ctrlP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1800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det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(2</m:t>
                                              </m:r>
                                              <m: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18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l-GR" sz="1800" b="1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𝜮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800" i="1" dirty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18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e>
                                      </m:rad>
                                    </m:e>
                                  </m:func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18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600"/>
                  </a:spcBef>
                </a:pPr>
                <a:endParaRPr lang="en-US" sz="2000" dirty="0" err="1"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en-US" sz="2000" dirty="0" err="1">
                    <a:latin typeface="Arial" panose="020B0604020202020204" pitchFamily="34" charset="0"/>
                  </a:rPr>
                  <a:t>Sử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dụng</a:t>
                </a:r>
                <a:r>
                  <a:rPr lang="en-US" sz="2000" dirty="0">
                    <a:latin typeface="Arial" panose="020B0604020202020204" pitchFamily="34" charset="0"/>
                  </a:rPr>
                  <a:t> gradient </a:t>
                </a:r>
                <a:r>
                  <a:rPr lang="en-US" sz="2000" dirty="0" err="1">
                    <a:latin typeface="Arial" panose="020B0604020202020204" pitchFamily="34" charset="0"/>
                  </a:rPr>
                  <a:t>theo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, </a:t>
                </a:r>
                <a:r>
                  <a:rPr lang="en-US" sz="2000" dirty="0" err="1">
                    <a:latin typeface="Arial" panose="020B0604020202020204" pitchFamily="34" charset="0"/>
                  </a:rPr>
                  <a:t>chúng</a:t>
                </a:r>
                <a:r>
                  <a:rPr lang="en-US" sz="2000" dirty="0">
                    <a:latin typeface="Arial" panose="020B0604020202020204" pitchFamily="34" charset="0"/>
                  </a:rPr>
                  <a:t> ta </a:t>
                </a:r>
                <a:r>
                  <a:rPr lang="en-US" sz="2000" dirty="0" err="1">
                    <a:latin typeface="Arial" panose="020B0604020202020204" pitchFamily="34" charset="0"/>
                  </a:rPr>
                  <a:t>đạt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được</a:t>
                </a:r>
                <a:r>
                  <a:rPr lang="en-US" sz="2000" dirty="0">
                    <a:latin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GB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0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en-US" sz="2000" dirty="0">
                    <a:latin typeface="Arial" panose="020B0604020202020204" pitchFamily="34" charset="0"/>
                  </a:rPr>
                  <a:t>Do </a:t>
                </a:r>
                <a:r>
                  <a:rPr lang="en-US" sz="2000" dirty="0" err="1">
                    <a:latin typeface="Arial" panose="020B0604020202020204" pitchFamily="34" charset="0"/>
                  </a:rPr>
                  <a:t>đó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sau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quá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trình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huấn</a:t>
                </a:r>
                <a:r>
                  <a:rPr lang="en-US" sz="2000" dirty="0">
                    <a:latin typeface="Arial" panose="020B0604020202020204" pitchFamily="34" charset="0"/>
                  </a:rPr>
                  <a:t> luyện </a:t>
                </a:r>
                <a:r>
                  <a:rPr lang="en-US" sz="2000" dirty="0" err="1">
                    <a:latin typeface="Arial" panose="020B0604020202020204" pitchFamily="34" charset="0"/>
                  </a:rPr>
                  <a:t>chúng</a:t>
                </a:r>
                <a:r>
                  <a:rPr lang="en-US" sz="2000" dirty="0">
                    <a:latin typeface="Arial" panose="020B0604020202020204" pitchFamily="34" charset="0"/>
                  </a:rPr>
                  <a:t> ta </a:t>
                </a:r>
                <a:r>
                  <a:rPr lang="en-US" sz="2000" dirty="0" err="1">
                    <a:latin typeface="Arial" panose="020B0604020202020204" pitchFamily="34" charset="0"/>
                  </a:rPr>
                  <a:t>đạt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được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cho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mỗi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lớp</a:t>
                </a:r>
                <a:r>
                  <a:rPr lang="en-US" sz="2000" dirty="0">
                    <a:latin typeface="Arial" panose="020B0604020202020204" pitchFamily="34" charset="0"/>
                  </a:rPr>
                  <a:t> 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619" t="-13580" b="-5432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3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Dữ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liệu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400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Arial" panose="020B0604020202020204" pitchFamily="34" charset="0"/>
                  </a:rPr>
                  <a:t>Gọi D=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là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tập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dữ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liệu cỡ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40000"/>
                  </a:lnSpc>
                  <a:spcBef>
                    <a:spcPts val="1200"/>
                  </a:spcBef>
                </a:pPr>
                <a:r>
                  <a:rPr lang="en-US" sz="2200" dirty="0" err="1">
                    <a:latin typeface="Arial" panose="020B0604020202020204" pitchFamily="34" charset="0"/>
                  </a:rPr>
                  <a:t>Mỗi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quan sát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là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một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biến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</a:rPr>
                  <a:t> chiều </a:t>
                </a:r>
                <a:br>
                  <a:rPr lang="en-US" sz="2200" dirty="0">
                    <a:latin typeface="Arial" panose="020B0604020202020204" pitchFamily="34" charset="0"/>
                  </a:rPr>
                </a:br>
                <a:r>
                  <a:rPr lang="en-US" sz="2200" dirty="0" err="1">
                    <a:latin typeface="Arial" panose="020B0604020202020204" pitchFamily="34" charset="0"/>
                  </a:rPr>
                  <a:t>vd</a:t>
                </a:r>
                <a:r>
                  <a:rPr lang="en-US" sz="2200" dirty="0"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với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mỗi</a:t>
                </a:r>
                <a:r>
                  <a:rPr lang="en-US" sz="2200" dirty="0">
                    <a:latin typeface="Arial" panose="020B0604020202020204" pitchFamily="34" charset="0"/>
                  </a:rPr>
                  <a:t> chiều </a:t>
                </a:r>
                <a:r>
                  <a:rPr lang="en-US" sz="2200" dirty="0" err="1">
                    <a:latin typeface="Arial" panose="020B0604020202020204" pitchFamily="34" charset="0"/>
                  </a:rPr>
                  <a:t>là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một</a:t>
                </a:r>
                <a:r>
                  <a:rPr lang="en-US" sz="2200" dirty="0">
                    <a:latin typeface="Arial" panose="020B0604020202020204" pitchFamily="34" charset="0"/>
                  </a:rPr>
                  <a:t> thuộc </a:t>
                </a:r>
                <a:r>
                  <a:rPr lang="en-US" sz="2200" dirty="0" err="1">
                    <a:latin typeface="Arial" panose="020B0604020202020204" pitchFamily="34" charset="0"/>
                  </a:rPr>
                  <a:t>tính</a:t>
                </a:r>
                <a:r>
                  <a:rPr lang="en-US" sz="2200" dirty="0">
                    <a:latin typeface="Arial" panose="020B0604020202020204" pitchFamily="34" charset="0"/>
                  </a:rPr>
                  <a:t>.</a:t>
                </a:r>
              </a:p>
              <a:p>
                <a:pPr lvl="1">
                  <a:lnSpc>
                    <a:spcPct val="14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là</a:t>
                </a:r>
                <a:r>
                  <a:rPr lang="en-US" sz="2200" dirty="0">
                    <a:latin typeface="Arial" panose="020B0604020202020204" pitchFamily="34" charset="0"/>
                  </a:rPr>
                  <a:t> đầu </a:t>
                </a:r>
                <a:r>
                  <a:rPr lang="en-US" sz="2200" dirty="0" err="1">
                    <a:latin typeface="Arial" panose="020B0604020202020204" pitchFamily="34" charset="0"/>
                  </a:rPr>
                  <a:t>ra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đơn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biến</a:t>
                </a:r>
                <a:endParaRPr lang="en-US" sz="22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40000"/>
                  </a:lnSpc>
                  <a:spcBef>
                    <a:spcPts val="1200"/>
                  </a:spcBef>
                </a:pPr>
                <a:r>
                  <a:rPr lang="en-US" sz="2400" b="1" dirty="0">
                    <a:latin typeface="Arial" panose="020B0604020202020204" pitchFamily="34" charset="0"/>
                  </a:rPr>
                  <a:t>Dự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đoán</a:t>
                </a:r>
                <a:r>
                  <a:rPr lang="en-US" sz="2400" b="1" dirty="0">
                    <a:latin typeface="Arial" panose="020B0604020202020204" pitchFamily="34" charset="0"/>
                  </a:rPr>
                  <a:t>: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cho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vào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tập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dữ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liệu</a:t>
                </a:r>
                <a:r>
                  <a:rPr lang="en-US" sz="2400" dirty="0">
                    <a:latin typeface="Arial" panose="020B0604020202020204" pitchFamily="34" charset="0"/>
                  </a:rPr>
                  <a:t> D, </a:t>
                </a:r>
                <a:r>
                  <a:rPr lang="en-US" sz="2400" dirty="0" err="1">
                    <a:latin typeface="Arial" panose="020B0604020202020204" pitchFamily="34" charset="0"/>
                  </a:rPr>
                  <a:t>có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thể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nhận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br>
                  <a:rPr lang="en-US" sz="2400" dirty="0">
                    <a:latin typeface="Arial" panose="020B0604020202020204" pitchFamily="34" charset="0"/>
                  </a:rPr>
                </a:br>
                <a:r>
                  <a:rPr lang="en-US" sz="2400" dirty="0" err="1">
                    <a:latin typeface="Arial" panose="020B0604020202020204" pitchFamily="34" charset="0"/>
                  </a:rPr>
                  <a:t>xét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gì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về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cho </a:t>
                </a:r>
                <a:r>
                  <a:rPr lang="en-US" sz="2400" dirty="0" err="1">
                    <a:latin typeface="Arial" panose="020B0604020202020204" pitchFamily="34" charset="0"/>
                  </a:rPr>
                  <a:t>một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giá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trị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chưa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biết</a:t>
                </a:r>
                <a:r>
                  <a:rPr lang="en-US" sz="2400" dirty="0">
                    <a:latin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400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Arial" panose="020B0604020202020204" pitchFamily="34" charset="0"/>
                  </a:rPr>
                  <a:t>Để dự </a:t>
                </a:r>
                <a:r>
                  <a:rPr lang="en-US" sz="2400" dirty="0" err="1">
                    <a:latin typeface="Arial" panose="020B0604020202020204" pitchFamily="34" charset="0"/>
                  </a:rPr>
                  <a:t>đoán</a:t>
                </a:r>
                <a:r>
                  <a:rPr lang="en-US" sz="2400" dirty="0">
                    <a:latin typeface="Arial" panose="020B0604020202020204" pitchFamily="34" charset="0"/>
                  </a:rPr>
                  <a:t>, </a:t>
                </a:r>
                <a:r>
                  <a:rPr lang="en-US" sz="2400" dirty="0" err="1">
                    <a:latin typeface="Arial" panose="020B0604020202020204" pitchFamily="34" charset="0"/>
                  </a:rPr>
                  <a:t>chúng</a:t>
                </a:r>
                <a:r>
                  <a:rPr lang="en-US" sz="2400" dirty="0">
                    <a:latin typeface="Arial" panose="020B0604020202020204" pitchFamily="34" charset="0"/>
                  </a:rPr>
                  <a:t> ta </a:t>
                </a:r>
                <a:r>
                  <a:rPr lang="en-US" sz="2400" dirty="0" err="1">
                    <a:latin typeface="Arial" panose="020B0604020202020204" pitchFamily="34" charset="0"/>
                  </a:rPr>
                  <a:t>cần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có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b="1" dirty="0" err="1">
                    <a:latin typeface="Arial" panose="020B0604020202020204" pitchFamily="34" charset="0"/>
                  </a:rPr>
                  <a:t>giả</a:t>
                </a:r>
                <a:r>
                  <a:rPr lang="en-US" sz="2400" b="1" dirty="0">
                    <a:latin typeface="Arial" panose="020B0604020202020204" pitchFamily="34" charset="0"/>
                  </a:rPr>
                  <a:t> thuyết</a:t>
                </a:r>
              </a:p>
              <a:p>
                <a:pPr>
                  <a:lnSpc>
                    <a:spcPct val="140000"/>
                  </a:lnSpc>
                  <a:spcBef>
                    <a:spcPts val="1200"/>
                  </a:spcBef>
                </a:pPr>
                <a:r>
                  <a:rPr lang="en-US" sz="2400" b="1" dirty="0">
                    <a:latin typeface="Arial" panose="020B0604020202020204" pitchFamily="34" charset="0"/>
                  </a:rPr>
                  <a:t>Mô hình</a:t>
                </a:r>
                <a:r>
                  <a:rPr lang="en-US" sz="2400" dirty="0">
                    <a:latin typeface="Arial" panose="020B0604020202020204" pitchFamily="34" charset="0"/>
                  </a:rPr>
                  <a:t> (model) </a:t>
                </a:r>
                <a:r>
                  <a:rPr lang="en-US" sz="2400" b="1" dirty="0">
                    <a:latin typeface="Arial" panose="020B0604020202020204" pitchFamily="34" charset="0"/>
                  </a:rPr>
                  <a:t>H</a:t>
                </a:r>
                <a:r>
                  <a:rPr lang="en-US" sz="2400" dirty="0">
                    <a:latin typeface="Arial" panose="020B0604020202020204" pitchFamily="34" charset="0"/>
                  </a:rPr>
                  <a:t> mã </a:t>
                </a:r>
                <a:r>
                  <a:rPr lang="en-US" sz="2400" dirty="0" err="1">
                    <a:latin typeface="Arial" panose="020B0604020202020204" pitchFamily="34" charset="0"/>
                  </a:rPr>
                  <a:t>hóa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những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giả</a:t>
                </a:r>
                <a:r>
                  <a:rPr lang="en-US" sz="2400" dirty="0">
                    <a:latin typeface="Arial" panose="020B0604020202020204" pitchFamily="34" charset="0"/>
                  </a:rPr>
                  <a:t> thuyết </a:t>
                </a:r>
                <a:r>
                  <a:rPr lang="en-US" sz="2400" dirty="0" err="1">
                    <a:latin typeface="Arial" panose="020B0604020202020204" pitchFamily="34" charset="0"/>
                  </a:rPr>
                  <a:t>này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và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thường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phụ</a:t>
                </a:r>
                <a:r>
                  <a:rPr lang="en-US" sz="2400" dirty="0">
                    <a:latin typeface="Arial" panose="020B0604020202020204" pitchFamily="34" charset="0"/>
                  </a:rPr>
                  <a:t> thuộc </a:t>
                </a:r>
                <a:r>
                  <a:rPr lang="en-US" sz="2400" dirty="0" err="1">
                    <a:latin typeface="Arial" panose="020B0604020202020204" pitchFamily="34" charset="0"/>
                  </a:rPr>
                  <a:t>vào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một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vài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tham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số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, </a:t>
                </a:r>
                <a:r>
                  <a:rPr lang="en-US" sz="2400" dirty="0" err="1">
                    <a:latin typeface="Arial" panose="020B0604020202020204" pitchFamily="34" charset="0"/>
                  </a:rPr>
                  <a:t>ví dụ</a:t>
                </a:r>
                <a:r>
                  <a:rPr lang="en-US" sz="2400" dirty="0">
                    <a:latin typeface="Arial" panose="020B0604020202020204" pitchFamily="34" charset="0"/>
                  </a:rPr>
                  <a:t>:</a:t>
                </a:r>
                <a:br>
                  <a:rPr lang="en-US" sz="2400" dirty="0">
                    <a:latin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b="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40000"/>
                  </a:lnSpc>
                  <a:spcBef>
                    <a:spcPts val="1200"/>
                  </a:spcBef>
                </a:pPr>
                <a:r>
                  <a:rPr lang="en-US" sz="2400" dirty="0" err="1">
                    <a:latin typeface="Arial" panose="020B0604020202020204" pitchFamily="34" charset="0"/>
                  </a:rPr>
                  <a:t>Quá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trình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học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chính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là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tìm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được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b="1" dirty="0">
                    <a:latin typeface="Arial" panose="020B0604020202020204" pitchFamily="34" charset="0"/>
                  </a:rPr>
                  <a:t>H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từ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tập</a:t>
                </a:r>
                <a:r>
                  <a:rPr lang="en-US" sz="2400" dirty="0">
                    <a:latin typeface="Arial" panose="020B0604020202020204" pitchFamily="34" charset="0"/>
                  </a:rPr>
                  <a:t> D.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59" y="2585906"/>
            <a:ext cx="2267909" cy="17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4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MAP: Gaussian Naïve Bayes (3)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vi-VN" sz="2400" dirty="0">
                    <a:latin typeface="Arial" panose="020B0604020202020204" pitchFamily="34" charset="0"/>
                  </a:rPr>
                  <a:t>Mô hình sau </a:t>
                </a:r>
                <a:r>
                  <a:rPr lang="en-US" sz="2400" dirty="0" err="1">
                    <a:latin typeface="Arial" panose="020B0604020202020204" pitchFamily="34" charset="0"/>
                  </a:rPr>
                  <a:t>huấn</a:t>
                </a:r>
                <a:r>
                  <a:rPr lang="en-US" sz="2400" dirty="0">
                    <a:latin typeface="Arial" panose="020B0604020202020204" pitchFamily="34" charset="0"/>
                  </a:rPr>
                  <a:t> luyện</a:t>
                </a:r>
                <a:r>
                  <a:rPr lang="vi-VN" sz="2400" dirty="0"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vi-VN" sz="2400" dirty="0">
                    <a:latin typeface="Arial" panose="020B0604020202020204" pitchFamily="34" charset="0"/>
                  </a:rPr>
                  <a:t>cho mỗi lớp c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vi-VN" sz="2400" b="1" dirty="0">
                    <a:latin typeface="Arial" panose="020B0604020202020204" pitchFamily="34" charset="0"/>
                  </a:rPr>
                  <a:t>Dự đoán</a:t>
                </a:r>
                <a:r>
                  <a:rPr lang="vi-VN" sz="2400" dirty="0">
                    <a:latin typeface="Arial" panose="020B0604020202020204" pitchFamily="34" charset="0"/>
                  </a:rPr>
                  <a:t> cho </a:t>
                </a:r>
                <a:r>
                  <a:rPr lang="en-US" sz="2400" dirty="0" err="1">
                    <a:latin typeface="Arial" panose="020B0604020202020204" pitchFamily="34" charset="0"/>
                  </a:rPr>
                  <a:t>dữ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liệu</a:t>
                </a:r>
                <a:r>
                  <a:rPr lang="vi-VN" sz="2400" dirty="0">
                    <a:latin typeface="Arial" panose="020B0604020202020204" pitchFamily="34" charset="0"/>
                  </a:rPr>
                  <a:t> mới </a:t>
                </a:r>
                <a:r>
                  <a:rPr lang="vi-VN" sz="2400" b="1" dirty="0">
                    <a:latin typeface="Arial" panose="020B0604020202020204" pitchFamily="34" charset="0"/>
                  </a:rPr>
                  <a:t>z</a:t>
                </a:r>
                <a:r>
                  <a:rPr lang="vi-VN" sz="2400" dirty="0">
                    <a:latin typeface="Arial" panose="020B0604020202020204" pitchFamily="34" charset="0"/>
                  </a:rPr>
                  <a:t> bằng cách tìm nhãn lớp mà có xác suất hậu nghiệm cao nhất: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∈{1,…,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GB" sz="2000" b="1" i="1" dirty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∈{1,…,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1" i="1" dirty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∈{1,…,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1" i="1" dirty="0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20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b>
                                      </m:s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0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𝜮</m:t>
                                          </m:r>
                                        </m:e>
                                        <m:sub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b>
                                      </m:s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0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∈{1,…,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0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000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l-GR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  <m:sup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unc>
                                        <m:funcPr>
                                          <m:ctrlP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000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det</m:t>
                                          </m:r>
                                        </m:fName>
                                        <m:e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(2</m:t>
                                          </m:r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l-GR" sz="2000" b="1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𝜮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rad>
                                </m:e>
                              </m:func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vi-VN" sz="2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vi-VN" sz="2400" dirty="0">
                    <a:latin typeface="Arial" panose="020B0604020202020204" pitchFamily="34" charset="0"/>
                  </a:rPr>
                  <a:t>Nếu sử dụng MLE, chúng ta không cần sử dụng </a:t>
                </a:r>
                <a:r>
                  <a:rPr lang="en-US" sz="2400" dirty="0" err="1">
                    <a:latin typeface="Arial" panose="020B0604020202020204" pitchFamily="34" charset="0"/>
                  </a:rPr>
                  <a:t>xác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xuất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tiên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nghiệm</a:t>
                </a:r>
                <a:r>
                  <a:rPr lang="vi-VN" sz="2400" dirty="0">
                    <a:latin typeface="Arial" panose="020B0604020202020204" pitchFamily="34" charset="0"/>
                  </a:rPr>
                  <a:t> P(c)</a:t>
                </a:r>
                <a:endParaRPr lang="en-US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29" t="-988" r="-619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Line Callout 2 4">
            <a:extLst>
              <a:ext uri="{FF2B5EF4-FFF2-40B4-BE49-F238E27FC236}">
                <a16:creationId xmlns:a16="http://schemas.microsoft.com/office/drawing/2014/main" id="{4126FE88-29FC-264D-A5B5-18208A5AC112}"/>
              </a:ext>
            </a:extLst>
          </p:cNvPr>
          <p:cNvSpPr/>
          <p:nvPr/>
        </p:nvSpPr>
        <p:spPr>
          <a:xfrm>
            <a:off x="7680614" y="2241115"/>
            <a:ext cx="1295400" cy="304800"/>
          </a:xfrm>
          <a:prstGeom prst="borderCallout2">
            <a:avLst>
              <a:gd name="adj1" fmla="val 51627"/>
              <a:gd name="adj2" fmla="val -2531"/>
              <a:gd name="adj3" fmla="val 68236"/>
              <a:gd name="adj4" fmla="val -197059"/>
              <a:gd name="adj5" fmla="val 141723"/>
              <a:gd name="adj6" fmla="val -249232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Bayes’ rule</a:t>
            </a:r>
          </a:p>
        </p:txBody>
      </p:sp>
    </p:spTree>
    <p:extLst>
      <p:ext uri="{BB962C8B-B14F-4D97-AF65-F5344CB8AC3E}">
        <p14:creationId xmlns:p14="http://schemas.microsoft.com/office/powerpoint/2010/main" val="180414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MAP: Multinomial Naïve Bayes (1)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37960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200" dirty="0">
                    <a:latin typeface="Arial" panose="020B0604020202020204" pitchFamily="34" charset="0"/>
                  </a:rPr>
                  <a:t>X</a:t>
                </a:r>
                <a:r>
                  <a:rPr lang="vi-VN" sz="2200" dirty="0">
                    <a:latin typeface="Arial" panose="020B0604020202020204" pitchFamily="34" charset="0"/>
                  </a:rPr>
                  <a:t>ét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bài</a:t>
                </a:r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en-US" sz="2200" dirty="0" err="1">
                    <a:latin typeface="Arial" panose="020B0604020202020204" pitchFamily="34" charset="0"/>
                  </a:rPr>
                  <a:t>toán</a:t>
                </a:r>
                <a:r>
                  <a:rPr lang="vi-VN" sz="2200" dirty="0">
                    <a:latin typeface="Arial" panose="020B0604020202020204" pitchFamily="34" charset="0"/>
                  </a:rPr>
                  <a:t> phân loại văn bản (thuộc tính rời rạc)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vi-VN" sz="1800" dirty="0">
                    <a:latin typeface="Arial" panose="020B0604020202020204" pitchFamily="34" charset="0"/>
                  </a:rPr>
                  <a:t>Tập huấn luyện </a:t>
                </a:r>
                <a:r>
                  <a:rPr lang="en-US" sz="1800" b="1" dirty="0">
                    <a:latin typeface="Arial" panose="020B0604020202020204" pitchFamily="34" charset="0"/>
                  </a:rPr>
                  <a:t>D</a:t>
                </a:r>
                <a:r>
                  <a:rPr lang="en-US" sz="1800" dirty="0">
                    <a:latin typeface="Arial" panose="020B0604020202020204" pitchFamily="34" charset="0"/>
                  </a:rPr>
                  <a:t> = {(</a:t>
                </a:r>
                <a:r>
                  <a:rPr lang="en-US" sz="1800" b="1" dirty="0">
                    <a:latin typeface="Arial" panose="020B0604020202020204" pitchFamily="34" charset="0"/>
                  </a:rPr>
                  <a:t>x</a:t>
                </a:r>
                <a:r>
                  <a:rPr lang="en-US" sz="1800" baseline="-25000" dirty="0">
                    <a:latin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</a:rPr>
                  <a:t>, y</a:t>
                </a:r>
                <a:r>
                  <a:rPr lang="en-US" sz="1800" baseline="-25000" dirty="0">
                    <a:latin typeface="Arial" panose="020B0604020202020204" pitchFamily="34" charset="0"/>
                  </a:rPr>
                  <a:t>1</a:t>
                </a:r>
                <a:r>
                  <a:rPr lang="en-US" sz="1800" dirty="0">
                    <a:latin typeface="Arial" panose="020B0604020202020204" pitchFamily="34" charset="0"/>
                  </a:rPr>
                  <a:t>), (</a:t>
                </a:r>
                <a:r>
                  <a:rPr lang="en-US" sz="1800" b="1" dirty="0">
                    <a:latin typeface="Arial" panose="020B0604020202020204" pitchFamily="34" charset="0"/>
                  </a:rPr>
                  <a:t>x</a:t>
                </a:r>
                <a:r>
                  <a:rPr lang="en-US" sz="1800" baseline="-25000" dirty="0">
                    <a:latin typeface="Arial" panose="020B0604020202020204" pitchFamily="34" charset="0"/>
                  </a:rPr>
                  <a:t>2</a:t>
                </a:r>
                <a:r>
                  <a:rPr lang="en-US" sz="1800" dirty="0">
                    <a:latin typeface="Arial" panose="020B0604020202020204" pitchFamily="34" charset="0"/>
                  </a:rPr>
                  <a:t>, y</a:t>
                </a:r>
                <a:r>
                  <a:rPr lang="en-US" sz="1800" baseline="-25000" dirty="0">
                    <a:latin typeface="Arial" panose="020B0604020202020204" pitchFamily="34" charset="0"/>
                  </a:rPr>
                  <a:t>2</a:t>
                </a:r>
                <a:r>
                  <a:rPr lang="en-US" sz="1800" dirty="0">
                    <a:latin typeface="Arial" panose="020B0604020202020204" pitchFamily="34" charset="0"/>
                  </a:rPr>
                  <a:t>), …, (</a:t>
                </a:r>
                <a:r>
                  <a:rPr lang="en-US" sz="1800" b="1" dirty="0" err="1">
                    <a:latin typeface="Arial" panose="020B0604020202020204" pitchFamily="34" charset="0"/>
                  </a:rPr>
                  <a:t>x</a:t>
                </a:r>
                <a:r>
                  <a:rPr lang="en-US" sz="1800" baseline="-25000" dirty="0" err="1">
                    <a:latin typeface="Arial" panose="020B0604020202020204" pitchFamily="34" charset="0"/>
                  </a:rPr>
                  <a:t>M</a:t>
                </a:r>
                <a:r>
                  <a:rPr lang="en-US" sz="1800" dirty="0">
                    <a:latin typeface="Arial" panose="020B0604020202020204" pitchFamily="34" charset="0"/>
                  </a:rPr>
                  <a:t>, </a:t>
                </a:r>
                <a:r>
                  <a:rPr lang="en-US" sz="1800" dirty="0" err="1">
                    <a:latin typeface="Arial" panose="020B0604020202020204" pitchFamily="34" charset="0"/>
                  </a:rPr>
                  <a:t>y</a:t>
                </a:r>
                <a:r>
                  <a:rPr lang="en-US" sz="1800" baseline="-25000" dirty="0" err="1">
                    <a:latin typeface="Arial" panose="020B0604020202020204" pitchFamily="34" charset="0"/>
                  </a:rPr>
                  <a:t>M</a:t>
                </a:r>
                <a:r>
                  <a:rPr lang="en-US" sz="1800" dirty="0">
                    <a:latin typeface="Arial" panose="020B0604020202020204" pitchFamily="34" charset="0"/>
                  </a:rPr>
                  <a:t>)} </a:t>
                </a:r>
                <a:r>
                  <a:rPr lang="vi-VN" sz="1800" dirty="0">
                    <a:latin typeface="Arial" panose="020B0604020202020204" pitchFamily="34" charset="0"/>
                  </a:rPr>
                  <a:t>với M tài liệu, C lớp.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vi-VN" sz="1800" dirty="0">
                    <a:latin typeface="Arial" panose="020B0604020202020204" pitchFamily="34" charset="0"/>
                  </a:rPr>
                  <a:t>TF: mỗi tài liệu </a:t>
                </a:r>
                <a:r>
                  <a:rPr lang="en-US" sz="1800" b="1" dirty="0">
                    <a:latin typeface="Arial" panose="020B0604020202020204" pitchFamily="34" charset="0"/>
                  </a:rPr>
                  <a:t>x</a:t>
                </a:r>
                <a:r>
                  <a:rPr lang="en-US" sz="1800" baseline="-25000" dirty="0">
                    <a:latin typeface="Arial" panose="020B0604020202020204" pitchFamily="34" charset="0"/>
                  </a:rPr>
                  <a:t>i</a:t>
                </a:r>
                <a:r>
                  <a:rPr lang="vi-VN" sz="1800" dirty="0">
                    <a:latin typeface="Arial" panose="020B0604020202020204" pitchFamily="34" charset="0"/>
                  </a:rPr>
                  <a:t> được biểu diễn bằng một vectơ có V chiều, </a:t>
                </a:r>
                <a:br>
                  <a:rPr lang="vi-VN" sz="1800" dirty="0">
                    <a:latin typeface="Arial" panose="020B0604020202020204" pitchFamily="34" charset="0"/>
                  </a:rPr>
                </a:br>
                <a:r>
                  <a:rPr lang="vi-VN" sz="1800" dirty="0">
                    <a:latin typeface="Arial" panose="020B0604020202020204" pitchFamily="34" charset="0"/>
                  </a:rPr>
                  <a:t>ví dụ:</a:t>
                </a:r>
                <a:r>
                  <a:rPr lang="en-US" sz="1800" b="1" dirty="0">
                    <a:latin typeface="Arial" panose="020B0604020202020204" pitchFamily="34" charset="0"/>
                  </a:rPr>
                  <a:t> x</a:t>
                </a:r>
                <a:r>
                  <a:rPr lang="en-US" sz="1800" baseline="-25000" dirty="0">
                    <a:latin typeface="Arial" panose="020B0604020202020204" pitchFamily="34" charset="0"/>
                  </a:rPr>
                  <a:t>i</a:t>
                </a:r>
                <a:r>
                  <a:rPr lang="en-US" sz="1800" dirty="0">
                    <a:latin typeface="Arial" panose="020B0604020202020204" pitchFamily="34" charset="0"/>
                  </a:rPr>
                  <a:t> = (x</a:t>
                </a:r>
                <a:r>
                  <a:rPr lang="en-US" sz="1800" baseline="-25000" dirty="0">
                    <a:latin typeface="Arial" panose="020B0604020202020204" pitchFamily="34" charset="0"/>
                  </a:rPr>
                  <a:t>i1</a:t>
                </a:r>
                <a:r>
                  <a:rPr lang="en-US" sz="1800" dirty="0">
                    <a:latin typeface="Arial" panose="020B0604020202020204" pitchFamily="34" charset="0"/>
                  </a:rPr>
                  <a:t>, x</a:t>
                </a:r>
                <a:r>
                  <a:rPr lang="en-US" sz="1800" baseline="-25000" dirty="0">
                    <a:latin typeface="Arial" panose="020B0604020202020204" pitchFamily="34" charset="0"/>
                  </a:rPr>
                  <a:t>i2</a:t>
                </a:r>
                <a:r>
                  <a:rPr lang="en-US" sz="1800" dirty="0">
                    <a:latin typeface="Arial" panose="020B0604020202020204" pitchFamily="34" charset="0"/>
                  </a:rPr>
                  <a:t>, …, </a:t>
                </a:r>
                <a:r>
                  <a:rPr lang="en-US" sz="1800" dirty="0" err="1">
                    <a:latin typeface="Arial" panose="020B0604020202020204" pitchFamily="34" charset="0"/>
                  </a:rPr>
                  <a:t>x</a:t>
                </a:r>
                <a:r>
                  <a:rPr lang="en-US" sz="1800" baseline="-25000" dirty="0" err="1">
                    <a:latin typeface="Arial" panose="020B0604020202020204" pitchFamily="34" charset="0"/>
                  </a:rPr>
                  <a:t>in</a:t>
                </a:r>
                <a:r>
                  <a:rPr lang="en-US" sz="1800" dirty="0">
                    <a:latin typeface="Arial" panose="020B0604020202020204" pitchFamily="34" charset="0"/>
                  </a:rPr>
                  <a:t>)</a:t>
                </a:r>
                <a:r>
                  <a:rPr lang="en-US" sz="1800" baseline="30000" dirty="0">
                    <a:latin typeface="Arial" panose="020B0604020202020204" pitchFamily="34" charset="0"/>
                  </a:rPr>
                  <a:t>T </a:t>
                </a:r>
                <a:r>
                  <a:rPr lang="vi-VN" sz="1800" dirty="0">
                    <a:latin typeface="Arial" panose="020B0604020202020204" pitchFamily="34" charset="0"/>
                  </a:rPr>
                  <a:t>mỗi </a:t>
                </a:r>
                <a:r>
                  <a:rPr lang="en-US" sz="1800" dirty="0">
                    <a:latin typeface="Arial" panose="020B0604020202020204" pitchFamily="34" charset="0"/>
                  </a:rPr>
                  <a:t>x</a:t>
                </a:r>
                <a:r>
                  <a:rPr lang="en-US" sz="1800" baseline="-25000" dirty="0">
                    <a:latin typeface="Arial" panose="020B0604020202020204" pitchFamily="34" charset="0"/>
                  </a:rPr>
                  <a:t>ij</a:t>
                </a:r>
                <a:r>
                  <a:rPr lang="vi-VN" sz="1800" dirty="0">
                    <a:latin typeface="Arial" panose="020B0604020202020204" pitchFamily="34" charset="0"/>
                  </a:rPr>
                  <a:t> là tần suất của t</a:t>
                </a:r>
                <a:r>
                  <a:rPr lang="en-US" sz="1800" dirty="0">
                    <a:latin typeface="Arial" panose="020B0604020202020204" pitchFamily="34" charset="0"/>
                  </a:rPr>
                  <a:t>ừ </a:t>
                </a:r>
                <a:r>
                  <a:rPr lang="vi-VN" sz="1800" dirty="0">
                    <a:latin typeface="Arial" panose="020B0604020202020204" pitchFamily="34" charset="0"/>
                  </a:rPr>
                  <a:t>j trong tài liệu </a:t>
                </a:r>
                <a:r>
                  <a:rPr lang="en-US" sz="1800" b="1" dirty="0">
                    <a:latin typeface="Arial" panose="020B0604020202020204" pitchFamily="34" charset="0"/>
                  </a:rPr>
                  <a:t>x</a:t>
                </a:r>
                <a:r>
                  <a:rPr lang="en-US" sz="1800" baseline="-25000" dirty="0">
                    <a:latin typeface="Arial" panose="020B0604020202020204" pitchFamily="34" charset="0"/>
                  </a:rPr>
                  <a:t>i</a:t>
                </a:r>
                <a:endParaRPr lang="vi-VN" sz="18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200" i="1" dirty="0">
                    <a:latin typeface="Arial" panose="020B0604020202020204" pitchFamily="34" charset="0"/>
                  </a:rPr>
                  <a:t>M</a:t>
                </a:r>
                <a:r>
                  <a:rPr lang="vi-VN" sz="2200" i="1" dirty="0">
                    <a:latin typeface="Arial" panose="020B0604020202020204" pitchFamily="34" charset="0"/>
                  </a:rPr>
                  <a:t>ô hình:</a:t>
                </a:r>
                <a:r>
                  <a:rPr lang="vi-VN" sz="22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giả sử có C phân bố khác nhau tạo ra dữ liệu trong </a:t>
                </a:r>
                <a:r>
                  <a:rPr lang="vi-VN" sz="2000" b="1" dirty="0">
                    <a:latin typeface="Arial" panose="020B0604020202020204" pitchFamily="34" charset="0"/>
                  </a:rPr>
                  <a:t>D</a:t>
                </a:r>
                <a:r>
                  <a:rPr lang="vi-VN" sz="2000" dirty="0">
                    <a:latin typeface="Arial" panose="020B0604020202020204" pitchFamily="34" charset="0"/>
                  </a:rPr>
                  <a:t> và dữ liệu có nhãn c được tạo ra từ một phân phối đa thức được tham số hóa bởi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và có hàm khối lượng xác suất</a:t>
                </a:r>
                <a:br>
                  <a:rPr lang="en-US" sz="2200" dirty="0">
                    <a:latin typeface="Arial" panose="020B06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𝑐𝑉</m:t>
                        </m:r>
                      </m:sub>
                    </m:sSub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nary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∏"/>
                            <m:limLoc m:val="subSup"/>
                            <m:ctrlP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l-GR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e>
                        </m:nary>
                      </m:den>
                    </m:f>
                    <m:nary>
                      <m:naryPr>
                        <m:chr m:val="∏"/>
                        <m:limLoc m:val="subSup"/>
                        <m:ctrl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Sup>
                          <m:sSubSupPr>
                            <m:ctrlP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GB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endParaRPr lang="vi-VN" sz="18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𝑐𝑗</m:t>
                        </m:r>
                      </m:sub>
                    </m:sSub>
                    <m:r>
                      <a:rPr lang="en-GB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GB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𝑐𝑗</m:t>
                        </m:r>
                      </m:sub>
                    </m:sSub>
                    <m:r>
                      <a:rPr lang="en-GB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</a:rPr>
                  <a:t> </a:t>
                </a:r>
                <a:r>
                  <a:rPr lang="vi-VN" sz="1800" dirty="0">
                    <a:latin typeface="Arial" panose="020B0604020202020204" pitchFamily="34" charset="0"/>
                  </a:rPr>
                  <a:t>là xác suất mà</a:t>
                </a:r>
                <a:r>
                  <a:rPr lang="en-US" sz="1800" dirty="0">
                    <a:latin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</a:rPr>
                  <a:t>từ</a:t>
                </a:r>
                <a:r>
                  <a:rPr lang="vi-VN" sz="1800" dirty="0">
                    <a:latin typeface="Arial" panose="020B0604020202020204" pitchFamily="34" charset="0"/>
                  </a:rPr>
                  <a:t> 𝑗∈ {1,…, 𝑉} xuất hiện, và thỏa mãn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800" i="1" dirty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GB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𝑐𝑘</m:t>
                            </m:r>
                          </m:sub>
                        </m:sSub>
                      </m:e>
                    </m:nary>
                    <m:r>
                      <a:rPr lang="en-GB" sz="1800" i="1" dirty="0">
                        <a:latin typeface="Cambria Math" panose="02040503050406030204" pitchFamily="18" charset="0"/>
                      </a:rPr>
                      <m:t>=1</m:t>
                    </m:r>
                    <m:r>
                      <a:rPr lang="vi-VN" sz="1800" b="0" i="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à </m:t>
                    </m:r>
                    <m:r>
                      <m:rPr>
                        <m:sty m:val="p"/>
                      </m:rPr>
                      <a:rPr lang="el-G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l-GR" sz="1800" dirty="0">
                    <a:latin typeface="Arial" panose="020B0604020202020204" pitchFamily="34" charset="0"/>
                  </a:rPr>
                  <a:t> </a:t>
                </a:r>
                <a:r>
                  <a:rPr lang="vi-VN" sz="1800" dirty="0">
                    <a:latin typeface="Arial" panose="020B0604020202020204" pitchFamily="34" charset="0"/>
                  </a:rPr>
                  <a:t>là hàm gamma.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200" i="1" dirty="0" err="1">
                    <a:latin typeface="Arial" panose="020B0604020202020204" pitchFamily="34" charset="0"/>
                  </a:rPr>
                  <a:t>Quá</a:t>
                </a:r>
                <a:r>
                  <a:rPr lang="en-US" sz="2200" i="1" dirty="0">
                    <a:latin typeface="Arial" panose="020B0604020202020204" pitchFamily="34" charset="0"/>
                  </a:rPr>
                  <a:t> </a:t>
                </a:r>
                <a:r>
                  <a:rPr lang="en-US" sz="2200" i="1" dirty="0" err="1">
                    <a:latin typeface="Arial" panose="020B0604020202020204" pitchFamily="34" charset="0"/>
                  </a:rPr>
                  <a:t>trình</a:t>
                </a:r>
                <a:r>
                  <a:rPr lang="en-US" sz="2200" i="1" dirty="0">
                    <a:latin typeface="Arial" panose="020B0604020202020204" pitchFamily="34" charset="0"/>
                  </a:rPr>
                  <a:t> </a:t>
                </a:r>
                <a:r>
                  <a:rPr lang="en-US" sz="2200" i="1" dirty="0" err="1">
                    <a:latin typeface="Arial" panose="020B0604020202020204" pitchFamily="34" charset="0"/>
                  </a:rPr>
                  <a:t>học</a:t>
                </a:r>
                <a:r>
                  <a:rPr lang="vi-VN" sz="2200" i="1" dirty="0">
                    <a:latin typeface="Arial" panose="020B0604020202020204" pitchFamily="34" charset="0"/>
                  </a:rPr>
                  <a:t>:</a:t>
                </a:r>
                <a:r>
                  <a:rPr lang="vi-VN" sz="2200" dirty="0">
                    <a:latin typeface="Arial" panose="020B0604020202020204" pitchFamily="34" charset="0"/>
                  </a:rPr>
                  <a:t> chúng ta có thể làm tương tự với Gaussian Naïve Bayes để ước lượng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𝑐𝑉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latin typeface="Arial" panose="020B0604020202020204" pitchFamily="34" charset="0"/>
                  </a:rPr>
                  <a:t> </a:t>
                </a:r>
                <a:r>
                  <a:rPr lang="vi-VN" sz="2200" dirty="0">
                    <a:latin typeface="Arial" panose="020B0604020202020204" pitchFamily="34" charset="0"/>
                  </a:rPr>
                  <a:t>và P(c).</a:t>
                </a:r>
                <a:endParaRPr lang="en-US" sz="22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379606"/>
              </a:xfrm>
              <a:blipFill>
                <a:blip r:embed="rId2"/>
                <a:stretch>
                  <a:fillRect l="-774" t="-70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502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</a:rPr>
              <a:t>MAP: Multinomial Naïve Bayes (2)</a:t>
            </a:r>
            <a:endParaRPr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48165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vi-VN" sz="2400" dirty="0">
                    <a:latin typeface="Arial" panose="020B0604020202020204" pitchFamily="34" charset="0"/>
                  </a:rPr>
                  <a:t>Mô hình </a:t>
                </a:r>
                <a:r>
                  <a:rPr lang="en-US" sz="2400" dirty="0" err="1">
                    <a:latin typeface="Arial" panose="020B0604020202020204" pitchFamily="34" charset="0"/>
                  </a:rPr>
                  <a:t>đã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huấn</a:t>
                </a:r>
                <a:r>
                  <a:rPr lang="en-US" sz="2400" dirty="0">
                    <a:latin typeface="Arial" panose="020B0604020202020204" pitchFamily="34" charset="0"/>
                  </a:rPr>
                  <a:t> luyện</a:t>
                </a:r>
                <a:r>
                  <a:rPr lang="vi-VN" sz="2400" dirty="0"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vi-VN" sz="2400" dirty="0">
                    <a:latin typeface="Arial" panose="020B0604020202020204" pitchFamily="34" charset="0"/>
                  </a:rPr>
                  <a:t>cho mỗi lớp c</a:t>
                </a:r>
              </a:p>
              <a:p>
                <a:pPr>
                  <a:lnSpc>
                    <a:spcPct val="100000"/>
                  </a:lnSpc>
                </a:pPr>
                <a:r>
                  <a:rPr lang="vi-VN" sz="2400" dirty="0">
                    <a:latin typeface="Arial" panose="020B0604020202020204" pitchFamily="34" charset="0"/>
                  </a:rPr>
                  <a:t>Dự đoán cho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dữ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liệu</a:t>
                </a:r>
                <a:r>
                  <a:rPr lang="vi-VN" sz="2400" dirty="0">
                    <a:latin typeface="Arial" panose="020B0604020202020204" pitchFamily="34" charset="0"/>
                  </a:rPr>
                  <a:t> mới </a:t>
                </a:r>
                <a14:m>
                  <m:oMath xmlns:m="http://schemas.openxmlformats.org/officeDocument/2006/math">
                    <m:r>
                      <a:rPr lang="en-GB" sz="2400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∈{1,…,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GB" sz="2000" b="1" i="1" dirty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∈{1,…,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sz="20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1" i="1" dirty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GB" sz="2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∈{1,…,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20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GB" sz="2000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1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2000" b="1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GB" sz="2000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GB" sz="2000" b="1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∈{1,…,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l-GR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nary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nary>
                                        <m:naryPr>
                                          <m:chr m:val="∏"/>
                                          <m:limLoc m:val="subSup"/>
                                          <m:ctrlP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5"/>
                                            </m:rP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p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Γ</m:t>
                                          </m:r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+1)</m:t>
                                          </m:r>
                                        </m:e>
                                      </m:nary>
                                    </m:den>
                                  </m:f>
                                  <m:nary>
                                    <m:naryPr>
                                      <m:chr m:val="∏"/>
                                      <m:limLoc m:val="subSup"/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1"/>
                                        </m:r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𝑐𝑘</m:t>
                                          </m:r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e>
                                  </m:nary>
                                </m:e>
                              </m:func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∈{1,…,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nary>
                                    <m:naryPr>
                                      <m:chr m:val="∏"/>
                                      <m:limLoc m:val="subSup"/>
                                      <m:ctrl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1"/>
                                        </m:rP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GB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𝑐𝑘</m:t>
                                          </m:r>
                                          <m:r>
                                            <a:rPr lang="en-GB" sz="2000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i="1" dirty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e>
                                  </m:nary>
                                </m:e>
                              </m:func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</m:t>
                      </m:r>
                      <m:func>
                        <m:funcPr>
                          <m:ctrlPr>
                            <a:rPr lang="en-GB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∈{1,…,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nary>
                                    <m:naryPr>
                                      <m:chr m:val="∏"/>
                                      <m:limLoc m:val="subSup"/>
                                      <m:ctrlPr>
                                        <a:rPr lang="en-GB" sz="2000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1"/>
                                        </m:rPr>
                                        <a:rPr lang="en-GB" sz="2000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2000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GB" sz="2000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GB" sz="2000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2000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r>
                                            <a:rPr lang="en-GB" sz="2000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2000" i="1" dirty="0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000" i="1" dirty="0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000" i="1" dirty="0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2000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2000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2000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𝑐𝑘</m:t>
                                          </m:r>
                                          <m:r>
                                            <a:rPr lang="en-GB" sz="2000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b>
                                        <m:sup/>
                                      </m:sSubSup>
                                      <m:r>
                                        <a:rPr lang="en-GB" sz="2000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func>
                              <m:r>
                                <a:rPr lang="en-GB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vi-VN" sz="20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vi-VN" sz="2000" dirty="0">
                    <a:latin typeface="Arial" panose="020B0604020202020204" pitchFamily="34" charset="0"/>
                  </a:rPr>
                  <a:t>Nhãn có xác suất </a:t>
                </a:r>
                <a:r>
                  <a:rPr lang="en-US" sz="2000" dirty="0" err="1">
                    <a:latin typeface="Arial" panose="020B0604020202020204" pitchFamily="34" charset="0"/>
                  </a:rPr>
                  <a:t>hậu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nghiệm</a:t>
                </a:r>
                <a:r>
                  <a:rPr lang="vi-VN" sz="2000" dirty="0">
                    <a:latin typeface="Arial" panose="020B0604020202020204" pitchFamily="34" charset="0"/>
                  </a:rPr>
                  <a:t> cao nhất</a:t>
                </a:r>
              </a:p>
              <a:p>
                <a:pPr>
                  <a:lnSpc>
                    <a:spcPct val="100000"/>
                  </a:lnSpc>
                </a:pPr>
                <a:r>
                  <a:rPr lang="vi-VN" sz="2400" dirty="0">
                    <a:latin typeface="Arial" panose="020B0604020202020204" pitchFamily="34" charset="0"/>
                  </a:rPr>
                  <a:t>Lưu ý: </a:t>
                </a:r>
                <a:r>
                  <a:rPr lang="vi-VN" sz="2000" dirty="0">
                    <a:latin typeface="Arial" panose="020B0604020202020204" pitchFamily="34" charset="0"/>
                  </a:rPr>
                  <a:t>về cơ bản chúng</a:t>
                </a:r>
                <a:r>
                  <a:rPr lang="en-US" sz="2000" dirty="0">
                    <a:latin typeface="Arial" panose="020B0604020202020204" pitchFamily="34" charset="0"/>
                  </a:rPr>
                  <a:t> ta ngầm</a:t>
                </a:r>
                <a:r>
                  <a:rPr lang="vi-VN" sz="2000" dirty="0">
                    <a:latin typeface="Arial" panose="020B0604020202020204" pitchFamily="34" charset="0"/>
                  </a:rPr>
                  <a:t> giả thuyết rằng </a:t>
                </a:r>
                <a:r>
                  <a:rPr lang="vi-VN" sz="2000" i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các thuộc tính là độc lập </a:t>
                </a:r>
                <a:r>
                  <a:rPr lang="en-US" sz="2000" i="1" dirty="0" err="1">
                    <a:solidFill>
                      <a:srgbClr val="0432FF"/>
                    </a:solidFill>
                    <a:latin typeface="Arial" panose="020B0604020202020204" pitchFamily="34" charset="0"/>
                  </a:rPr>
                  <a:t>với</a:t>
                </a:r>
                <a:r>
                  <a:rPr lang="en-US" sz="2000" i="1" dirty="0">
                    <a:solidFill>
                      <a:srgbClr val="0432FF"/>
                    </a:solidFill>
                    <a:latin typeface="Arial" panose="020B0604020202020204" pitchFamily="34" charset="0"/>
                  </a:rPr>
                  <a:t> nhau</a:t>
                </a:r>
                <a:r>
                  <a:rPr lang="en-US" sz="2000" dirty="0">
                    <a:latin typeface="Arial" panose="020B0604020202020204" pitchFamily="34" charset="0"/>
                  </a:rPr>
                  <a:t> (nhìn từ hai phương trình </a:t>
                </a:r>
                <a:r>
                  <a:rPr lang="en-GB" sz="2000" dirty="0">
                    <a:latin typeface="Arial" panose="020B0604020202020204" pitchFamily="34" charset="0"/>
                  </a:rPr>
                  <a:t>MNB.1 và MNB.2)</a:t>
                </a:r>
                <a:endParaRPr lang="en-US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481656"/>
              </a:xfrm>
              <a:blipFill>
                <a:blip r:embed="rId2"/>
                <a:stretch>
                  <a:fillRect l="-929" t="-926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3F705-5FD1-2D47-A1C4-C4DA59FCB15F}"/>
              </a:ext>
            </a:extLst>
          </p:cNvPr>
          <p:cNvSpPr txBox="1"/>
          <p:nvPr/>
        </p:nvSpPr>
        <p:spPr>
          <a:xfrm>
            <a:off x="8020050" y="2473458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(MNB.1)</a:t>
            </a:r>
            <a:endParaRPr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AC458-892A-1848-BA31-42B67AD75650}"/>
              </a:ext>
            </a:extLst>
          </p:cNvPr>
          <p:cNvSpPr txBox="1"/>
          <p:nvPr/>
        </p:nvSpPr>
        <p:spPr>
          <a:xfrm>
            <a:off x="8020050" y="430450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(MNB.2)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282782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Nhìn lại GMM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vi-VN" sz="2200" dirty="0">
                    <a:latin typeface="Arial" panose="020B0604020202020204" pitchFamily="34" charset="0"/>
                  </a:rPr>
                  <a:t>Xem xét việc học GMM, với phân phối K Gaussian, từ dữ liệu huấn luyện </a:t>
                </a:r>
                <a:r>
                  <a:rPr lang="en-US" sz="2200" b="1" dirty="0">
                    <a:latin typeface="Arial" panose="020B0604020202020204" pitchFamily="34" charset="0"/>
                  </a:rPr>
                  <a:t>D</a:t>
                </a:r>
                <a:r>
                  <a:rPr lang="en-US" sz="2200" dirty="0">
                    <a:latin typeface="Arial" panose="020B0604020202020204" pitchFamily="34" charset="0"/>
                  </a:rPr>
                  <a:t> = {</a:t>
                </a:r>
                <a:r>
                  <a:rPr lang="en-US" sz="2200" b="1" dirty="0">
                    <a:latin typeface="Arial" panose="020B0604020202020204" pitchFamily="34" charset="0"/>
                  </a:rPr>
                  <a:t>x</a:t>
                </a:r>
                <a:r>
                  <a:rPr lang="en-US" sz="2200" baseline="-25000" dirty="0">
                    <a:latin typeface="Arial" panose="020B0604020202020204" pitchFamily="34" charset="0"/>
                  </a:rPr>
                  <a:t>1</a:t>
                </a:r>
                <a:r>
                  <a:rPr lang="en-US" sz="2200" dirty="0">
                    <a:latin typeface="Arial" panose="020B0604020202020204" pitchFamily="34" charset="0"/>
                  </a:rPr>
                  <a:t>, </a:t>
                </a:r>
                <a:r>
                  <a:rPr lang="en-US" sz="2200" b="1" dirty="0">
                    <a:latin typeface="Arial" panose="020B0604020202020204" pitchFamily="34" charset="0"/>
                  </a:rPr>
                  <a:t>x</a:t>
                </a:r>
                <a:r>
                  <a:rPr lang="en-US" sz="2200" baseline="-25000" dirty="0">
                    <a:latin typeface="Arial" panose="020B0604020202020204" pitchFamily="34" charset="0"/>
                  </a:rPr>
                  <a:t>2</a:t>
                </a:r>
                <a:r>
                  <a:rPr lang="en-US" sz="2200" dirty="0">
                    <a:latin typeface="Arial" panose="020B0604020202020204" pitchFamily="34" charset="0"/>
                  </a:rPr>
                  <a:t>, …, </a:t>
                </a:r>
                <a:r>
                  <a:rPr lang="en-US" sz="2200" b="1" dirty="0" err="1">
                    <a:latin typeface="Arial" panose="020B0604020202020204" pitchFamily="34" charset="0"/>
                  </a:rPr>
                  <a:t>x</a:t>
                </a:r>
                <a:r>
                  <a:rPr lang="en-US" sz="2200" baseline="-25000" dirty="0" err="1">
                    <a:latin typeface="Arial" panose="020B0604020202020204" pitchFamily="34" charset="0"/>
                  </a:rPr>
                  <a:t>M</a:t>
                </a:r>
                <a:r>
                  <a:rPr lang="en-US" sz="2200" dirty="0">
                    <a:latin typeface="Arial" panose="020B0604020202020204" pitchFamily="34" charset="0"/>
                  </a:rPr>
                  <a:t>}. </a:t>
                </a:r>
              </a:p>
              <a:p>
                <a:pPr>
                  <a:lnSpc>
                    <a:spcPct val="100000"/>
                  </a:lnSpc>
                </a:pPr>
                <a:r>
                  <a:rPr lang="vi-VN" sz="2200" dirty="0">
                    <a:latin typeface="Arial" panose="020B0604020202020204" pitchFamily="34" charset="0"/>
                  </a:rPr>
                  <a:t>Hàm mật độ là </a:t>
                </a:r>
                <a14:m>
                  <m:oMath xmlns:m="http://schemas.openxmlformats.org/officeDocument/2006/math">
                    <m:r>
                      <a:rPr lang="vi-VN" sz="22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2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vi-VN" sz="2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vi-V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sz="2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vi-V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sz="2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lang="vi-VN" sz="2200" i="1" dirty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vi-VN" sz="2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vi-VN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vi-VN" sz="2200" i="1" dirty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vi-V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vi-V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vi-VN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vi-V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vi-V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2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l-GR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đại diện cho trọng số của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các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vi-VN" sz="2000" dirty="0">
                    <a:latin typeface="Arial" panose="020B0604020202020204" pitchFamily="34" charset="0"/>
                  </a:rPr>
                  <a:t>Gaussia</a:t>
                </a:r>
                <a:r>
                  <a:rPr lang="en-US" sz="2000" dirty="0">
                    <a:latin typeface="Arial" panose="020B0604020202020204" pitchFamily="34" charset="0"/>
                  </a:rPr>
                  <a:t>n</a:t>
                </a:r>
                <a:endParaRPr lang="vi-VN" sz="2000" dirty="0">
                  <a:latin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vi-VN" sz="2000" dirty="0">
                    <a:latin typeface="Arial" panose="020B0604020202020204" pitchFamily="34" charset="0"/>
                  </a:rPr>
                  <a:t>Mỗi Gaussian đa biến có </a:t>
                </a:r>
                <a:r>
                  <a:rPr lang="en-US" sz="2000" dirty="0" err="1">
                    <a:latin typeface="Arial" panose="020B0604020202020204" pitchFamily="34" charset="0"/>
                  </a:rPr>
                  <a:t>mật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sz="2000" dirty="0" err="1">
                    <a:latin typeface="Arial" panose="020B0604020202020204" pitchFamily="34" charset="0"/>
                  </a:rPr>
                  <a:t>độ</a:t>
                </a:r>
                <a:r>
                  <a:rPr lang="en-US" sz="2000" dirty="0">
                    <a:latin typeface="Arial" panose="020B0604020202020204" pitchFamily="34" charset="0"/>
                  </a:rPr>
                  <a:t>:</a:t>
                </a:r>
                <a:r>
                  <a:rPr lang="vi-VN" sz="2000" dirty="0">
                    <a:latin typeface="Arial" panose="020B0604020202020204" pitchFamily="34" charset="0"/>
                  </a:rPr>
                  <a:t> </a:t>
                </a:r>
                <a:br>
                  <a:rPr lang="en-US" sz="2000" dirty="0">
                    <a:latin typeface="Arial" panose="020B0604020202020204" pitchFamily="34" charset="0"/>
                  </a:rPr>
                </a:b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vi-V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vi-V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vi-VN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det</m:t>
                            </m:r>
                            <m: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⁡(2</m:t>
                            </m:r>
                            <m: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lang="vi-V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vi-VN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vi-V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begChr m:val="["/>
                        <m:endChr m:val="]"/>
                        <m:ctrlP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vi-V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Sup>
                          <m:sSubSupPr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vi-V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vi-V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vi-VN" sz="2200" dirty="0">
                    <a:latin typeface="Arial" panose="020B0604020202020204" pitchFamily="34" charset="0"/>
                  </a:rPr>
                  <a:t>MLE cố gắng cực đại hóa hàm</a:t>
                </a:r>
                <a:r>
                  <a:rPr lang="en-US" sz="2200" dirty="0">
                    <a:latin typeface="Arial" panose="020B0604020202020204" pitchFamily="34" charset="0"/>
                  </a:rPr>
                  <a:t> log-likelihood:</a:t>
                </a:r>
                <a:br>
                  <a:rPr lang="en-US" sz="2200" dirty="0">
                    <a:latin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  <m:r>
                          <a:rPr lang="vi-V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func>
                          <m:func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vi-VN" sz="2000" i="1" dirty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vi-VN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𝒩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lang="vi-V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e>
                    </m:nary>
                  </m:oMath>
                </a14:m>
                <a:endParaRPr lang="vi-VN" sz="20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vi-VN" sz="22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Chúng </a:t>
                </a:r>
                <a:r>
                  <a:rPr lang="en-US" sz="22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ta</a:t>
                </a:r>
                <a:r>
                  <a:rPr lang="vi-VN" sz="22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không thể tìm thấy một </a:t>
                </a:r>
                <a:r>
                  <a:rPr lang="en-US" sz="2200" dirty="0" err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nghiệm có công thức tường minh</a:t>
                </a:r>
                <a:r>
                  <a:rPr lang="en-US" sz="2200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!</a:t>
                </a:r>
                <a:endParaRPr lang="vi-VN" sz="2200" dirty="0">
                  <a:solidFill>
                    <a:srgbClr val="FF0000"/>
                  </a:solidFill>
                  <a:latin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sz="2000" dirty="0" err="1">
                    <a:latin typeface="Arial" panose="020B0604020202020204" pitchFamily="34" charset="0"/>
                  </a:rPr>
                  <a:t>Cần</a:t>
                </a:r>
                <a:r>
                  <a:rPr lang="en-US" sz="2000" dirty="0">
                    <a:latin typeface="Arial" panose="020B0604020202020204" pitchFamily="34" charset="0"/>
                  </a:rPr>
                  <a:t> c</a:t>
                </a:r>
                <a:r>
                  <a:rPr lang="vi-VN" sz="2000" dirty="0">
                    <a:latin typeface="Arial" panose="020B0604020202020204" pitchFamily="34" charset="0"/>
                  </a:rPr>
                  <a:t>ác thuật toán xấp xỉ.</a:t>
                </a:r>
                <a:endParaRPr lang="en-US" sz="2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774" t="-741" b="-3210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499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Vài tình huống khó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khăn</a:t>
            </a:r>
            <a:endParaRPr sz="36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22DB-BA1D-044F-A57E-712336A3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134841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tìm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ngay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</a:rPr>
              <a:t> thức </a:t>
            </a:r>
            <a:r>
              <a:rPr lang="en-US" sz="2400" dirty="0" err="1">
                <a:latin typeface="Arial" panose="020B0604020202020204" pitchFamily="34" charset="0"/>
              </a:rPr>
              <a:t>nghiệm</a:t>
            </a:r>
            <a:r>
              <a:rPr lang="en-US" sz="2400" dirty="0">
                <a:latin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ví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dụ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trước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đây</a:t>
            </a:r>
            <a:r>
              <a:rPr lang="en-US" sz="2000" dirty="0">
                <a:latin typeface="Arial" panose="020B0604020202020204" pitchFamily="34" charset="0"/>
              </a:rPr>
              <a:t> đều </a:t>
            </a:r>
            <a:r>
              <a:rPr lang="en-US" sz="2000" dirty="0" err="1">
                <a:latin typeface="Arial" panose="020B0604020202020204" pitchFamily="34" charset="0"/>
              </a:rPr>
              <a:t>là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ví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dụ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đơn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giản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bởi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vì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tìm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</a:rPr>
              <a:t> lời </a:t>
            </a:r>
            <a:r>
              <a:rPr lang="en-US" sz="2000" dirty="0" err="1">
                <a:latin typeface="Arial" panose="020B0604020202020204" pitchFamily="34" charset="0"/>
              </a:rPr>
              <a:t>giải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ngay</a:t>
            </a:r>
            <a:endParaRPr lang="en-US" sz="2000" dirty="0">
              <a:latin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Nhiều mô hình khác </a:t>
            </a:r>
            <a:r>
              <a:rPr lang="en-US" sz="2000" dirty="0" err="1">
                <a:latin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dạng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công</a:t>
            </a:r>
            <a:r>
              <a:rPr lang="en-US" sz="2000" dirty="0">
                <a:latin typeface="Arial" panose="020B0604020202020204" pitchFamily="34" charset="0"/>
              </a:rPr>
              <a:t> thức </a:t>
            </a:r>
            <a:r>
              <a:rPr lang="en-US" sz="2000" dirty="0" err="1">
                <a:latin typeface="Arial" panose="020B0604020202020204" pitchFamily="34" charset="0"/>
              </a:rPr>
              <a:t>nghiệm</a:t>
            </a:r>
            <a:r>
              <a:rPr lang="en-US" sz="2000" dirty="0">
                <a:latin typeface="Arial" panose="020B0604020202020204" pitchFamily="34" charset="0"/>
              </a:rPr>
              <a:t> cụ </a:t>
            </a:r>
            <a:r>
              <a:rPr lang="en-US" sz="2000" dirty="0" err="1">
                <a:latin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như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vậy</a:t>
            </a:r>
            <a:endParaRPr lang="en-US" sz="2000" dirty="0">
              <a:latin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có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</a:rPr>
              <a:t> thức </a:t>
            </a:r>
            <a:r>
              <a:rPr lang="en-US" sz="2400" dirty="0" err="1">
                <a:latin typeface="Arial" panose="020B0604020202020204" pitchFamily="34" charset="0"/>
              </a:rPr>
              <a:t>tường</a:t>
            </a:r>
            <a:r>
              <a:rPr lang="en-US" sz="2400" dirty="0">
                <a:latin typeface="Arial" panose="020B0604020202020204" pitchFamily="34" charset="0"/>
              </a:rPr>
              <a:t> minh </a:t>
            </a:r>
            <a:r>
              <a:rPr lang="en-US" sz="2400" dirty="0" err="1">
                <a:latin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</a:rPr>
              <a:t> tính </a:t>
            </a:r>
            <a:r>
              <a:rPr lang="en-US" sz="2400" dirty="0" err="1">
                <a:latin typeface="Arial" panose="020B0604020202020204" pitchFamily="34" charset="0"/>
              </a:rPr>
              <a:t>toán</a:t>
            </a:r>
            <a:endParaRPr lang="en-US" sz="2400" dirty="0">
              <a:latin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</a:rPr>
              <a:t>Bài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toán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suy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diễn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khả</a:t>
            </a:r>
            <a:r>
              <a:rPr lang="en-US" sz="2400" dirty="0">
                <a:latin typeface="Arial" panose="020B0604020202020204" pitchFamily="34" charset="0"/>
              </a:rPr>
              <a:t> thi: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Inference in many probabilistic models is NP-hard. </a:t>
            </a:r>
            <a:br>
              <a:rPr lang="en-US" sz="2000" dirty="0"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[Sontag &amp; Roy, 2011; Tosh &amp; </a:t>
            </a:r>
            <a:r>
              <a:rPr lang="en-US" sz="2000" dirty="0" err="1">
                <a:latin typeface="Arial" panose="020B0604020202020204" pitchFamily="34" charset="0"/>
              </a:rPr>
              <a:t>Dasgupta</a:t>
            </a:r>
            <a:r>
              <a:rPr lang="en-US" sz="2000" dirty="0">
                <a:latin typeface="Arial" panose="020B0604020202020204" pitchFamily="34" charset="0"/>
              </a:rPr>
              <a:t>, 2019]</a:t>
            </a:r>
            <a:endParaRPr lang="en-US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169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</a:rPr>
              <a:t>Tài </a:t>
            </a:r>
            <a:r>
              <a:rPr lang="en-US" sz="3600" dirty="0" err="1">
                <a:latin typeface="Arial" panose="020B0604020202020204" pitchFamily="34" charset="0"/>
              </a:rPr>
              <a:t>liệu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tham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khảo</a:t>
            </a:r>
            <a:endParaRPr lang="en-US" sz="36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300" dirty="0" err="1">
                <a:latin typeface="Arial" panose="020B0604020202020204" pitchFamily="34" charset="0"/>
              </a:rPr>
              <a:t>Blei</a:t>
            </a:r>
            <a:r>
              <a:rPr lang="en-US" sz="3300" dirty="0">
                <a:latin typeface="Arial" panose="020B0604020202020204" pitchFamily="34" charset="0"/>
              </a:rPr>
              <a:t>, David M., Alp </a:t>
            </a:r>
            <a:r>
              <a:rPr lang="en-US" sz="3300" dirty="0" err="1">
                <a:latin typeface="Arial" panose="020B0604020202020204" pitchFamily="34" charset="0"/>
              </a:rPr>
              <a:t>Kucukelbir</a:t>
            </a:r>
            <a:r>
              <a:rPr lang="en-US" sz="3300" dirty="0">
                <a:latin typeface="Arial" panose="020B0604020202020204" pitchFamily="34" charset="0"/>
              </a:rPr>
              <a:t>, and Jon D. McAuliffe. "</a:t>
            </a:r>
            <a:r>
              <a:rPr lang="en-US" sz="3300" dirty="0" err="1">
                <a:latin typeface="Arial" panose="020B0604020202020204" pitchFamily="34" charset="0"/>
              </a:rPr>
              <a:t>Variational</a:t>
            </a:r>
            <a:r>
              <a:rPr lang="en-US" sz="3300" dirty="0">
                <a:latin typeface="Arial" panose="020B0604020202020204" pitchFamily="34" charset="0"/>
              </a:rPr>
              <a:t> inference: A review for statisticians." Journal of the American Statistical Association 112, no. 518 (2017): 859-877.</a:t>
            </a:r>
          </a:p>
          <a:p>
            <a:pPr>
              <a:lnSpc>
                <a:spcPct val="120000"/>
              </a:lnSpc>
            </a:pPr>
            <a:r>
              <a:rPr lang="en-US" sz="3300" dirty="0">
                <a:latin typeface="Arial" panose="020B0604020202020204" pitchFamily="34" charset="0"/>
              </a:rPr>
              <a:t>Blundell, Charles, Julien </a:t>
            </a:r>
            <a:r>
              <a:rPr lang="en-US" sz="3300" dirty="0" err="1">
                <a:latin typeface="Arial" panose="020B0604020202020204" pitchFamily="34" charset="0"/>
              </a:rPr>
              <a:t>Cornebise</a:t>
            </a:r>
            <a:r>
              <a:rPr lang="en-US" sz="3300" dirty="0">
                <a:latin typeface="Arial" panose="020B0604020202020204" pitchFamily="34" charset="0"/>
              </a:rPr>
              <a:t>, </a:t>
            </a:r>
            <a:r>
              <a:rPr lang="en-US" sz="3300" dirty="0" err="1">
                <a:latin typeface="Arial" panose="020B0604020202020204" pitchFamily="34" charset="0"/>
              </a:rPr>
              <a:t>Koray</a:t>
            </a:r>
            <a:r>
              <a:rPr lang="en-US" sz="3300" dirty="0">
                <a:latin typeface="Arial" panose="020B0604020202020204" pitchFamily="34" charset="0"/>
              </a:rPr>
              <a:t> </a:t>
            </a:r>
            <a:r>
              <a:rPr lang="en-US" sz="3300" dirty="0" err="1">
                <a:latin typeface="Arial" panose="020B0604020202020204" pitchFamily="34" charset="0"/>
              </a:rPr>
              <a:t>Kavukcuoglu</a:t>
            </a:r>
            <a:r>
              <a:rPr lang="en-US" sz="3300" dirty="0">
                <a:latin typeface="Arial" panose="020B0604020202020204" pitchFamily="34" charset="0"/>
              </a:rPr>
              <a:t>, and </a:t>
            </a:r>
            <a:r>
              <a:rPr lang="en-US" sz="3300" dirty="0" err="1">
                <a:latin typeface="Arial" panose="020B0604020202020204" pitchFamily="34" charset="0"/>
              </a:rPr>
              <a:t>Daan</a:t>
            </a:r>
            <a:r>
              <a:rPr lang="en-US" sz="3300" dirty="0">
                <a:latin typeface="Arial" panose="020B0604020202020204" pitchFamily="34" charset="0"/>
              </a:rPr>
              <a:t> </a:t>
            </a:r>
            <a:r>
              <a:rPr lang="en-US" sz="3300" dirty="0" err="1">
                <a:latin typeface="Arial" panose="020B0604020202020204" pitchFamily="34" charset="0"/>
              </a:rPr>
              <a:t>Wierstra</a:t>
            </a:r>
            <a:r>
              <a:rPr lang="en-US" sz="3300" dirty="0">
                <a:latin typeface="Arial" panose="020B0604020202020204" pitchFamily="34" charset="0"/>
              </a:rPr>
              <a:t>. "Weight Uncertainty in Neural Network." In International Conference on Machine Learning (ICML), pp. 1613-1622. 2015.</a:t>
            </a:r>
          </a:p>
          <a:p>
            <a:pPr>
              <a:lnSpc>
                <a:spcPct val="120000"/>
              </a:lnSpc>
            </a:pPr>
            <a:r>
              <a:rPr lang="en-US" sz="3300" dirty="0">
                <a:latin typeface="Arial" panose="020B0604020202020204" pitchFamily="34" charset="0"/>
              </a:rPr>
              <a:t>Gal, </a:t>
            </a:r>
            <a:r>
              <a:rPr lang="en-US" sz="3300" dirty="0" err="1">
                <a:latin typeface="Arial" panose="020B0604020202020204" pitchFamily="34" charset="0"/>
              </a:rPr>
              <a:t>Yarin</a:t>
            </a:r>
            <a:r>
              <a:rPr lang="en-US" sz="3300" dirty="0">
                <a:latin typeface="Arial" panose="020B0604020202020204" pitchFamily="34" charset="0"/>
              </a:rPr>
              <a:t>, and </a:t>
            </a:r>
            <a:r>
              <a:rPr lang="en-US" sz="3300" dirty="0" err="1">
                <a:latin typeface="Arial" panose="020B0604020202020204" pitchFamily="34" charset="0"/>
              </a:rPr>
              <a:t>Zoubin</a:t>
            </a:r>
            <a:r>
              <a:rPr lang="en-US" sz="3300" dirty="0">
                <a:latin typeface="Arial" panose="020B0604020202020204" pitchFamily="34" charset="0"/>
              </a:rPr>
              <a:t> </a:t>
            </a:r>
            <a:r>
              <a:rPr lang="en-US" sz="3300" dirty="0" err="1">
                <a:latin typeface="Arial" panose="020B0604020202020204" pitchFamily="34" charset="0"/>
              </a:rPr>
              <a:t>Ghahramani</a:t>
            </a:r>
            <a:r>
              <a:rPr lang="en-US" sz="3300" dirty="0">
                <a:latin typeface="Arial" panose="020B0604020202020204" pitchFamily="34" charset="0"/>
              </a:rPr>
              <a:t>. "Dropout as a </a:t>
            </a:r>
            <a:r>
              <a:rPr lang="en-US" sz="3300" dirty="0" err="1">
                <a:latin typeface="Arial" panose="020B0604020202020204" pitchFamily="34" charset="0"/>
              </a:rPr>
              <a:t>bayesian</a:t>
            </a:r>
            <a:r>
              <a:rPr lang="en-US" sz="3300" dirty="0">
                <a:latin typeface="Arial" panose="020B0604020202020204" pitchFamily="34" charset="0"/>
              </a:rPr>
              <a:t> approximation: Representing model uncertainty in deep learning." In  International Conference on Machine Learning, pp. 1050-1059. 2016.</a:t>
            </a:r>
          </a:p>
          <a:p>
            <a:pPr>
              <a:lnSpc>
                <a:spcPct val="120000"/>
              </a:lnSpc>
            </a:pPr>
            <a:r>
              <a:rPr lang="en-US" sz="3300" dirty="0" err="1">
                <a:latin typeface="Arial" panose="020B0604020202020204" pitchFamily="34" charset="0"/>
              </a:rPr>
              <a:t>Ghahramani</a:t>
            </a:r>
            <a:r>
              <a:rPr lang="en-US" sz="3300" dirty="0">
                <a:latin typeface="Arial" panose="020B0604020202020204" pitchFamily="34" charset="0"/>
              </a:rPr>
              <a:t>, </a:t>
            </a:r>
            <a:r>
              <a:rPr lang="en-US" sz="3300" dirty="0" err="1">
                <a:latin typeface="Arial" panose="020B0604020202020204" pitchFamily="34" charset="0"/>
              </a:rPr>
              <a:t>Zoubin</a:t>
            </a:r>
            <a:r>
              <a:rPr lang="en-US" sz="3300" dirty="0">
                <a:latin typeface="Arial" panose="020B0604020202020204" pitchFamily="34" charset="0"/>
              </a:rPr>
              <a:t>. "Probabilistic machine learning and artificial intelligence." Nature 521, no. 7553 (2015): 452-459.</a:t>
            </a:r>
          </a:p>
          <a:p>
            <a:pPr>
              <a:lnSpc>
                <a:spcPct val="120000"/>
              </a:lnSpc>
            </a:pPr>
            <a:r>
              <a:rPr lang="en-US" sz="3300" dirty="0" err="1">
                <a:latin typeface="Arial" panose="020B0604020202020204" pitchFamily="34" charset="0"/>
              </a:rPr>
              <a:t>Kingma</a:t>
            </a:r>
            <a:r>
              <a:rPr lang="en-US" sz="3300" dirty="0">
                <a:latin typeface="Arial" panose="020B0604020202020204" pitchFamily="34" charset="0"/>
              </a:rPr>
              <a:t>, </a:t>
            </a:r>
            <a:r>
              <a:rPr lang="en-US" sz="3300" dirty="0" err="1">
                <a:latin typeface="Arial" panose="020B0604020202020204" pitchFamily="34" charset="0"/>
              </a:rPr>
              <a:t>Diederik</a:t>
            </a:r>
            <a:r>
              <a:rPr lang="en-US" sz="3300" dirty="0">
                <a:latin typeface="Arial" panose="020B0604020202020204" pitchFamily="34" charset="0"/>
              </a:rPr>
              <a:t> P., and Max Welling. "Auto-encoding </a:t>
            </a:r>
            <a:r>
              <a:rPr lang="en-US" sz="3300" dirty="0" err="1">
                <a:latin typeface="Arial" panose="020B0604020202020204" pitchFamily="34" charset="0"/>
              </a:rPr>
              <a:t>variational</a:t>
            </a:r>
            <a:r>
              <a:rPr lang="en-US" sz="3300" dirty="0">
                <a:latin typeface="Arial" panose="020B0604020202020204" pitchFamily="34" charset="0"/>
              </a:rPr>
              <a:t> </a:t>
            </a:r>
            <a:r>
              <a:rPr lang="en-US" sz="3300" dirty="0" err="1">
                <a:latin typeface="Arial" panose="020B0604020202020204" pitchFamily="34" charset="0"/>
              </a:rPr>
              <a:t>bayes</a:t>
            </a:r>
            <a:r>
              <a:rPr lang="en-US" sz="3300" dirty="0">
                <a:latin typeface="Arial" panose="020B0604020202020204" pitchFamily="34" charset="0"/>
              </a:rPr>
              <a:t>.” In  International Conference on Learning Representations (ICLR), 2014.</a:t>
            </a:r>
          </a:p>
          <a:p>
            <a:pPr>
              <a:lnSpc>
                <a:spcPct val="120000"/>
              </a:lnSpc>
            </a:pPr>
            <a:r>
              <a:rPr lang="en-US" sz="3300" dirty="0">
                <a:latin typeface="Arial" panose="020B0604020202020204" pitchFamily="34" charset="0"/>
              </a:rPr>
              <a:t>Jordan, Michael I., and Tom M. Mitchell. "Machine learning: Trends, perspectives, and prospects." Science 349, no. 6245 (2015): 255-260.</a:t>
            </a:r>
          </a:p>
          <a:p>
            <a:pPr>
              <a:lnSpc>
                <a:spcPct val="120000"/>
              </a:lnSpc>
            </a:pPr>
            <a:r>
              <a:rPr lang="en-US" sz="3300" dirty="0">
                <a:latin typeface="Arial" panose="020B0604020202020204" pitchFamily="34" charset="0"/>
              </a:rPr>
              <a:t>Tosh, Christopher, and </a:t>
            </a:r>
            <a:r>
              <a:rPr lang="en-US" sz="3300" dirty="0" err="1">
                <a:latin typeface="Arial" panose="020B0604020202020204" pitchFamily="34" charset="0"/>
              </a:rPr>
              <a:t>Sanjoy</a:t>
            </a:r>
            <a:r>
              <a:rPr lang="en-US" sz="3300" dirty="0">
                <a:latin typeface="Arial" panose="020B0604020202020204" pitchFamily="34" charset="0"/>
              </a:rPr>
              <a:t> </a:t>
            </a:r>
            <a:r>
              <a:rPr lang="en-US" sz="3300" dirty="0" err="1">
                <a:latin typeface="Arial" panose="020B0604020202020204" pitchFamily="34" charset="0"/>
              </a:rPr>
              <a:t>Dasgupta</a:t>
            </a:r>
            <a:r>
              <a:rPr lang="en-US" sz="3300" dirty="0">
                <a:latin typeface="Arial" panose="020B0604020202020204" pitchFamily="34" charset="0"/>
              </a:rPr>
              <a:t>. “The Relative Complexity of Maximum Likelihood Estimation, MAP Estimation, and Sampling.” In Proceedings of the 32nd Conference on Learning Theory, in PMLR 99:2993-3035, 2019.</a:t>
            </a:r>
          </a:p>
          <a:p>
            <a:pPr>
              <a:lnSpc>
                <a:spcPct val="120000"/>
              </a:lnSpc>
            </a:pPr>
            <a:r>
              <a:rPr lang="en-US" sz="3300" dirty="0">
                <a:latin typeface="Arial" panose="020B0604020202020204" pitchFamily="34" charset="0"/>
              </a:rPr>
              <a:t>Sontag, David, and Daniel Roy, “Complexity of inference in latent </a:t>
            </a:r>
            <a:r>
              <a:rPr lang="en-US" sz="3300" dirty="0" err="1">
                <a:latin typeface="Arial" panose="020B0604020202020204" pitchFamily="34" charset="0"/>
              </a:rPr>
              <a:t>dirichlet</a:t>
            </a:r>
            <a:r>
              <a:rPr lang="en-US" sz="3300" dirty="0">
                <a:latin typeface="Arial" panose="020B0604020202020204" pitchFamily="34" charset="0"/>
              </a:rPr>
              <a:t> allocation” in: Proceedings of Advances in Neural Information Processing System, 2011</a:t>
            </a:r>
            <a:r>
              <a:rPr lang="en-US" dirty="0"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560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096B3D-C2D5-4D95-A93F-A7C0D9AAC94B}"/>
              </a:ext>
            </a:extLst>
          </p:cNvPr>
          <p:cNvSpPr txBox="1"/>
          <p:nvPr/>
        </p:nvSpPr>
        <p:spPr>
          <a:xfrm>
            <a:off x="432033" y="2290085"/>
            <a:ext cx="19588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 for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your attentions!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54363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Sự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không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chắc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chắn</a:t>
            </a:r>
            <a:endParaRPr sz="36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22DB-BA1D-044F-A57E-712336A3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134841"/>
          </a:xfrm>
        </p:spPr>
        <p:txBody>
          <a:bodyPr>
            <a:normAutofit/>
          </a:bodyPr>
          <a:lstStyle/>
          <a:p>
            <a:r>
              <a:rPr lang="vi-VN" sz="2400" dirty="0">
                <a:latin typeface="Arial" panose="020B0604020202020204" pitchFamily="34" charset="0"/>
              </a:rPr>
              <a:t>Sự không chắc chắn xuất hiện trong bất kỳ bước nào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</a:rPr>
              <a:t>Sự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chắc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chắn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vi-VN" sz="2000" dirty="0">
                <a:latin typeface="Arial" panose="020B0604020202020204" pitchFamily="34" charset="0"/>
              </a:rPr>
              <a:t>trong dữ liệu (</a:t>
            </a:r>
            <a:r>
              <a:rPr lang="vi-VN" sz="2000" b="1" dirty="0">
                <a:latin typeface="Arial" panose="020B0604020202020204" pitchFamily="34" charset="0"/>
              </a:rPr>
              <a:t>D</a:t>
            </a:r>
            <a:r>
              <a:rPr lang="vi-VN" sz="2000" dirty="0"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en-US" sz="2000" dirty="0" err="1">
                <a:latin typeface="Arial" panose="020B0604020202020204" pitchFamily="34" charset="0"/>
              </a:rPr>
              <a:t>Sự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chắc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chắn</a:t>
            </a:r>
            <a:r>
              <a:rPr lang="vi-VN" sz="2000" dirty="0">
                <a:latin typeface="Arial" panose="020B0604020202020204" pitchFamily="34" charset="0"/>
              </a:rPr>
              <a:t> của tham số (</a:t>
            </a:r>
            <a:r>
              <a:rPr lang="el-GR" sz="2000" b="1" dirty="0">
                <a:latin typeface="Arial" panose="020B0604020202020204" pitchFamily="34" charset="0"/>
              </a:rPr>
              <a:t>θ</a:t>
            </a:r>
            <a:r>
              <a:rPr lang="el-GR" sz="2000" dirty="0"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vi-VN" sz="2000" dirty="0">
                <a:latin typeface="Arial" panose="020B0604020202020204" pitchFamily="34" charset="0"/>
              </a:rPr>
              <a:t>Sự không chắc chắn về </a:t>
            </a:r>
            <a:r>
              <a:rPr lang="en-US" sz="2000" dirty="0">
                <a:latin typeface="Arial" panose="020B0604020202020204" pitchFamily="34" charset="0"/>
              </a:rPr>
              <a:t>mô hình </a:t>
            </a:r>
            <a:r>
              <a:rPr lang="vi-VN" sz="2000" dirty="0">
                <a:latin typeface="Arial" panose="020B0604020202020204" pitchFamily="34" charset="0"/>
              </a:rPr>
              <a:t>(</a:t>
            </a:r>
            <a:r>
              <a:rPr lang="vi-VN" sz="2000" b="1" dirty="0">
                <a:latin typeface="Arial" panose="020B0604020202020204" pitchFamily="34" charset="0"/>
              </a:rPr>
              <a:t>H</a:t>
            </a:r>
            <a:r>
              <a:rPr lang="vi-VN" sz="2000" dirty="0">
                <a:latin typeface="Arial" panose="020B0604020202020204" pitchFamily="34" charset="0"/>
              </a:rPr>
              <a:t>)</a:t>
            </a:r>
          </a:p>
          <a:p>
            <a:r>
              <a:rPr lang="en-US" sz="2400" dirty="0" err="1">
                <a:latin typeface="Arial" panose="020B0604020202020204" pitchFamily="34" charset="0"/>
              </a:rPr>
              <a:t>Sự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không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chắc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chắn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vi-VN" sz="2400" dirty="0">
                <a:latin typeface="Arial" panose="020B0604020202020204" pitchFamily="34" charset="0"/>
              </a:rPr>
              <a:t>trong dữ liệu</a:t>
            </a:r>
          </a:p>
          <a:p>
            <a:pPr lvl="1"/>
            <a:r>
              <a:rPr lang="vi-VN" sz="2000" dirty="0">
                <a:latin typeface="Arial" panose="020B0604020202020204" pitchFamily="34" charset="0"/>
              </a:rPr>
              <a:t>Sự không chắc chắn có thể xảy ra ở cả đầu vào và đầu ra?</a:t>
            </a:r>
          </a:p>
          <a:p>
            <a:r>
              <a:rPr lang="vi-VN" sz="2400" dirty="0">
                <a:solidFill>
                  <a:srgbClr val="FF0000"/>
                </a:solidFill>
                <a:latin typeface="Arial" panose="020B0604020202020204" pitchFamily="34" charset="0"/>
              </a:rPr>
              <a:t>Làm thế nào để biểu diễn sự không chắc chắn?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</a:rPr>
              <a:t>  </a:t>
            </a:r>
            <a:r>
              <a:rPr lang="en-US" sz="2000" b="1" dirty="0">
                <a:latin typeface="Arial" panose="020B0604020202020204" pitchFamily="34" charset="0"/>
              </a:rPr>
              <a:t>-&gt; </a:t>
            </a:r>
            <a:r>
              <a:rPr lang="vi-VN" sz="2000" b="1" dirty="0">
                <a:latin typeface="Arial" panose="020B0604020202020204" pitchFamily="34" charset="0"/>
              </a:rPr>
              <a:t>Lý thuyết xác suất</a:t>
            </a:r>
            <a:r>
              <a:rPr lang="vi-VN" sz="2000" dirty="0">
                <a:latin typeface="Arial" panose="020B0604020202020204" pitchFamily="34" charset="0"/>
              </a:rPr>
              <a:t> (Probability theory)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9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Quá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trình</a:t>
            </a:r>
            <a:r>
              <a:rPr lang="en-US" sz="3600" dirty="0">
                <a:latin typeface="Arial" panose="020B0604020202020204" pitchFamily="34" charset="0"/>
              </a:rPr>
              <a:t> mô hình </a:t>
            </a:r>
            <a:r>
              <a:rPr lang="en-US" sz="3600" dirty="0" err="1">
                <a:latin typeface="Arial" panose="020B0604020202020204" pitchFamily="34" charset="0"/>
              </a:rPr>
              <a:t>hóa</a:t>
            </a:r>
            <a:endParaRPr sz="3600" dirty="0">
              <a:latin typeface="Arial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194" y="1631425"/>
            <a:ext cx="7047587" cy="40602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91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9236D4A-DCC9-9447-B3C2-CF928CC5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Arial" panose="020B0604020202020204" pitchFamily="34" charset="0"/>
              </a:rPr>
              <a:t>Lý</a:t>
            </a:r>
            <a:r>
              <a:rPr lang="en-US" sz="4800" dirty="0">
                <a:latin typeface="Arial" panose="020B0604020202020204" pitchFamily="34" charset="0"/>
              </a:rPr>
              <a:t> thuyết </a:t>
            </a:r>
            <a:r>
              <a:rPr lang="en-US" sz="4800" dirty="0" err="1">
                <a:latin typeface="Arial" panose="020B0604020202020204" pitchFamily="34" charset="0"/>
              </a:rPr>
              <a:t>xác</a:t>
            </a:r>
            <a:r>
              <a:rPr lang="en-US" sz="4800" dirty="0">
                <a:latin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</a:rPr>
              <a:t>suất</a:t>
            </a:r>
            <a:r>
              <a:rPr lang="en-US" sz="4800" dirty="0">
                <a:latin typeface="Arial" panose="020B0604020202020204" pitchFamily="34" charset="0"/>
              </a:rPr>
              <a:t> cơ </a:t>
            </a:r>
            <a:r>
              <a:rPr lang="en-US" sz="4800" dirty="0" err="1">
                <a:latin typeface="Arial" panose="020B0604020202020204" pitchFamily="34" charset="0"/>
              </a:rPr>
              <a:t>bản</a:t>
            </a:r>
            <a:br>
              <a:rPr lang="en-US" sz="4800" dirty="0" err="1">
                <a:latin typeface="Arial" panose="020B0604020202020204" pitchFamily="34" charset="0"/>
              </a:rPr>
            </a:br>
            <a:endParaRPr sz="4800"/>
          </a:p>
        </p:txBody>
      </p:sp>
    </p:spTree>
    <p:extLst>
      <p:ext uri="{BB962C8B-B14F-4D97-AF65-F5344CB8AC3E}">
        <p14:creationId xmlns:p14="http://schemas.microsoft.com/office/powerpoint/2010/main" val="187482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vi-VN" sz="3600" dirty="0">
                <a:latin typeface="Arial" panose="020B0604020202020204" pitchFamily="34" charset="0"/>
              </a:rPr>
              <a:t>Các khái niệm cơ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bản</a:t>
            </a:r>
            <a:endParaRPr sz="36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22DB-BA1D-044F-A57E-712336A36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94508"/>
            <a:ext cx="8194964" cy="5134841"/>
          </a:xfrm>
        </p:spPr>
        <p:txBody>
          <a:bodyPr>
            <a:normAutofit/>
          </a:bodyPr>
          <a:lstStyle/>
          <a:p>
            <a:r>
              <a:rPr lang="vi-VN" sz="2400" dirty="0">
                <a:latin typeface="Arial" panose="020B0604020202020204" pitchFamily="34" charset="0"/>
              </a:rPr>
              <a:t>Giả sử thực hiện thử nghiệm với các kết quả ngẫu nhiên, </a:t>
            </a:r>
            <a:r>
              <a:rPr lang="en-US" sz="2000" dirty="0" err="1">
                <a:latin typeface="Arial" panose="020B0604020202020204" pitchFamily="34" charset="0"/>
              </a:rPr>
              <a:t>Ví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dụ</a:t>
            </a:r>
            <a:r>
              <a:rPr lang="vi-VN" sz="2000" dirty="0">
                <a:latin typeface="Arial" panose="020B0604020202020204" pitchFamily="34" charset="0"/>
              </a:rPr>
              <a:t>: tung một con xúc xắc.</a:t>
            </a:r>
          </a:p>
          <a:p>
            <a:r>
              <a:rPr lang="vi-VN" sz="2400" dirty="0">
                <a:latin typeface="Arial" panose="020B0604020202020204" pitchFamily="34" charset="0"/>
              </a:rPr>
              <a:t>Không gian S của kết quả: tập hợp tất cả các kết quả có thể có của một </a:t>
            </a:r>
            <a:r>
              <a:rPr lang="en-US" sz="2400" dirty="0" err="1">
                <a:latin typeface="Arial" panose="020B0604020202020204" pitchFamily="34" charset="0"/>
              </a:rPr>
              <a:t>phép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thử</a:t>
            </a:r>
            <a:endParaRPr lang="vi-VN" sz="2400" dirty="0">
              <a:latin typeface="Arial" panose="020B0604020202020204" pitchFamily="34" charset="0"/>
            </a:endParaRPr>
          </a:p>
          <a:p>
            <a:pPr lvl="1"/>
            <a:r>
              <a:rPr lang="vi-VN" sz="2000" dirty="0">
                <a:latin typeface="Arial" panose="020B0604020202020204" pitchFamily="34" charset="0"/>
              </a:rPr>
              <a:t>Ví dụ: S = {1, 2, 3, 4, 5, 6} </a:t>
            </a:r>
            <a:r>
              <a:rPr lang="en-US" sz="2000" dirty="0" err="1">
                <a:latin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việc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tung</a:t>
            </a:r>
            <a:r>
              <a:rPr lang="vi-VN" sz="2000" dirty="0">
                <a:latin typeface="Arial" panose="020B0604020202020204" pitchFamily="34" charset="0"/>
              </a:rPr>
              <a:t> con xúc xắc</a:t>
            </a:r>
          </a:p>
          <a:p>
            <a:r>
              <a:rPr lang="vi-VN" sz="2400" i="1" dirty="0">
                <a:latin typeface="Arial" panose="020B0604020202020204" pitchFamily="34" charset="0"/>
              </a:rPr>
              <a:t>Sự kiện E:</a:t>
            </a:r>
            <a:r>
              <a:rPr lang="vi-VN" sz="2400" dirty="0">
                <a:latin typeface="Arial" panose="020B0604020202020204" pitchFamily="34" charset="0"/>
              </a:rPr>
              <a:t> một tập con của không gian kết quả S.</a:t>
            </a:r>
          </a:p>
          <a:p>
            <a:pPr lvl="1"/>
            <a:r>
              <a:rPr lang="vi-VN" dirty="0">
                <a:latin typeface="Arial" panose="020B0604020202020204" pitchFamily="34" charset="0"/>
              </a:rPr>
              <a:t> </a:t>
            </a:r>
            <a:r>
              <a:rPr lang="vi-VN" sz="2000" dirty="0">
                <a:latin typeface="Arial" panose="020B0604020202020204" pitchFamily="34" charset="0"/>
              </a:rPr>
              <a:t>V</a:t>
            </a:r>
            <a:r>
              <a:rPr lang="en-US" sz="2000" dirty="0">
                <a:latin typeface="Arial" panose="020B0604020202020204" pitchFamily="34" charset="0"/>
              </a:rPr>
              <a:t>d</a:t>
            </a:r>
            <a:r>
              <a:rPr lang="vi-VN" sz="2000" dirty="0">
                <a:latin typeface="Arial" panose="020B0604020202020204" pitchFamily="34" charset="0"/>
              </a:rPr>
              <a:t>: E = {1} sự kiện con xúc xắc xuất hiện 1.</a:t>
            </a:r>
          </a:p>
          <a:p>
            <a:pPr lvl="1"/>
            <a:r>
              <a:rPr lang="vi-VN" sz="2000" dirty="0">
                <a:latin typeface="Arial" panose="020B0604020202020204" pitchFamily="34" charset="0"/>
              </a:rPr>
              <a:t> V</a:t>
            </a:r>
            <a:r>
              <a:rPr lang="en-US" sz="2000" dirty="0">
                <a:latin typeface="Arial" panose="020B0604020202020204" pitchFamily="34" charset="0"/>
              </a:rPr>
              <a:t>d</a:t>
            </a:r>
            <a:r>
              <a:rPr lang="vi-VN" sz="2000" dirty="0">
                <a:latin typeface="Arial" panose="020B0604020202020204" pitchFamily="34" charset="0"/>
              </a:rPr>
              <a:t>: E = {1, 3, 5} trường hợp con xúc xắc xuất hiện lẻ.</a:t>
            </a:r>
          </a:p>
          <a:p>
            <a:r>
              <a:rPr lang="vi-VN" sz="2400" i="1" dirty="0">
                <a:latin typeface="Arial" panose="020B0604020202020204" pitchFamily="34" charset="0"/>
              </a:rPr>
              <a:t>Không gian W của sự kiện:</a:t>
            </a:r>
            <a:r>
              <a:rPr lang="vi-VN" sz="2400" dirty="0">
                <a:latin typeface="Arial" panose="020B0604020202020204" pitchFamily="34" charset="0"/>
              </a:rPr>
              <a:t> không gian của tất cả các sự kiện có thể xảy ra</a:t>
            </a:r>
          </a:p>
          <a:p>
            <a:pPr lvl="1"/>
            <a:r>
              <a:rPr lang="vi-VN" sz="2000" dirty="0">
                <a:latin typeface="Arial" panose="020B0604020202020204" pitchFamily="34" charset="0"/>
              </a:rPr>
              <a:t>Ví dụ: W chứa tất cả các lần tung có thể</a:t>
            </a:r>
          </a:p>
          <a:p>
            <a:r>
              <a:rPr lang="vi-VN" sz="2400" i="1" dirty="0">
                <a:latin typeface="Arial" panose="020B0604020202020204" pitchFamily="34" charset="0"/>
              </a:rPr>
              <a:t>Biến ngẫu nhiên:</a:t>
            </a:r>
            <a:r>
              <a:rPr lang="vi-VN" sz="2400" dirty="0">
                <a:latin typeface="Arial" panose="020B0604020202020204" pitchFamily="34" charset="0"/>
              </a:rPr>
              <a:t> đại diện cho một sự kiện ngẫu nhiên và có xác suất xuất hiện liên quan của sự kiện đó.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53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5674-F5B0-B540-A92A-DF90EC91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6842"/>
            <a:ext cx="8194963" cy="795267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</a:rPr>
              <a:t>Biểu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diễn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xác</a:t>
            </a:r>
            <a:r>
              <a:rPr lang="en-US" sz="3600" dirty="0">
                <a:latin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</a:rPr>
              <a:t>suất</a:t>
            </a:r>
            <a:endParaRPr sz="36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</a:rPr>
                  <a:t>Xác </a:t>
                </a:r>
                <a:r>
                  <a:rPr lang="en-US" sz="2400" dirty="0" err="1">
                    <a:latin typeface="Arial" panose="020B0604020202020204" pitchFamily="34" charset="0"/>
                  </a:rPr>
                  <a:t>suất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biểu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diễn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cho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khả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năng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một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sự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kiện</a:t>
                </a:r>
                <a:r>
                  <a:rPr lang="en-US" sz="2400" dirty="0">
                    <a:latin typeface="Arial" panose="020B0604020202020204" pitchFamily="34" charset="0"/>
                  </a:rPr>
                  <a:t> A </a:t>
                </a:r>
                <a:r>
                  <a:rPr lang="en-US" sz="2400" dirty="0" err="1">
                    <a:latin typeface="Arial" panose="020B0604020202020204" pitchFamily="34" charset="0"/>
                  </a:rPr>
                  <a:t>có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thể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xảy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ra.</a:t>
                </a:r>
                <a:endParaRPr lang="en-US" sz="2400" dirty="0">
                  <a:latin typeface="Arial" panose="020B0604020202020204" pitchFamily="34" charset="0"/>
                </a:endParaRPr>
              </a:p>
              <a:p>
                <a:pPr lvl="1"/>
                <a:r>
                  <a:rPr lang="en-US" sz="2000" dirty="0" err="1">
                    <a:latin typeface="Arial" panose="020B0604020202020204" pitchFamily="34" charset="0"/>
                  </a:rPr>
                  <a:t>Ký</a:t>
                </a:r>
                <a:r>
                  <a:rPr lang="en-US" sz="2000" dirty="0">
                    <a:latin typeface="Arial" panose="020B0604020202020204" pitchFamily="34" charset="0"/>
                  </a:rPr>
                  <a:t> hiệu </a:t>
                </a:r>
                <a:r>
                  <a:rPr lang="en-US" sz="2000" dirty="0" err="1">
                    <a:latin typeface="Arial" panose="020B0604020202020204" pitchFamily="34" charset="0"/>
                  </a:rPr>
                  <a:t>bởi</a:t>
                </a:r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là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tỉ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lệ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của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phần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không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gian</a:t>
                </a:r>
                <a:r>
                  <a:rPr lang="en-US" sz="2400" dirty="0">
                    <a:latin typeface="Arial" panose="020B0604020202020204" pitchFamily="34" charset="0"/>
                  </a:rPr>
                  <a:t> con </a:t>
                </a:r>
                <a:r>
                  <a:rPr lang="en-US" sz="2400" dirty="0" err="1">
                    <a:latin typeface="Arial" panose="020B0604020202020204" pitchFamily="34" charset="0"/>
                  </a:rPr>
                  <a:t>mà</a:t>
                </a:r>
                <a:r>
                  <a:rPr lang="en-US" sz="2400" dirty="0">
                    <a:latin typeface="Arial" panose="020B0604020202020204" pitchFamily="34" charset="0"/>
                  </a:rPr>
                  <a:t> A </a:t>
                </a:r>
                <a:r>
                  <a:rPr lang="en-US" sz="2400" dirty="0" err="1">
                    <a:latin typeface="Arial" panose="020B0604020202020204" pitchFamily="34" charset="0"/>
                  </a:rPr>
                  <a:t>là</a:t>
                </a:r>
                <a:r>
                  <a:rPr lang="en-US" sz="2400" dirty="0">
                    <a:latin typeface="Arial" panose="020B0604020202020204" pitchFamily="34" charset="0"/>
                  </a:rPr>
                  <a:t> </a:t>
                </a:r>
                <a:r>
                  <a:rPr lang="en-US" sz="2400" dirty="0" err="1">
                    <a:latin typeface="Arial" panose="020B0604020202020204" pitchFamily="34" charset="0"/>
                  </a:rPr>
                  <a:t>đúng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422DB-BA1D-044F-A57E-712336A36F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4508"/>
                <a:ext cx="8194964" cy="5134841"/>
              </a:xfrm>
              <a:blipFill>
                <a:blip r:embed="rId2"/>
                <a:stretch>
                  <a:fillRect l="-967" t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F495-C611-0C4B-95D2-FDA78135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8B7E-86B8-4862-842E-2DB840C1EC7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13" y="2788508"/>
            <a:ext cx="7645047" cy="28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47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hu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1182</TotalTime>
  <Words>4659</Words>
  <Application>Microsoft Macintosh PowerPoint</Application>
  <PresentationFormat>On-screen Show (4:3)</PresentationFormat>
  <Paragraphs>441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Garamond</vt:lpstr>
      <vt:lpstr>Linh AvantGarde</vt:lpstr>
      <vt:lpstr>Tahoma</vt:lpstr>
      <vt:lpstr>Times New Roman</vt:lpstr>
      <vt:lpstr>Office Theme</vt:lpstr>
      <vt:lpstr>Custom Design</vt:lpstr>
      <vt:lpstr>1_Office Theme</vt:lpstr>
      <vt:lpstr>Học máy cơ bản  Naïve Bayes    Nguyễn Đức Anh </vt:lpstr>
      <vt:lpstr>Nội dung môn học</vt:lpstr>
      <vt:lpstr>Tại sao cần mô hình hóa xác suất?</vt:lpstr>
      <vt:lpstr>Dữ liệu</vt:lpstr>
      <vt:lpstr>Sự không chắc chắn</vt:lpstr>
      <vt:lpstr>Quá trình mô hình hóa</vt:lpstr>
      <vt:lpstr>Lý thuyết xác suất cơ bản </vt:lpstr>
      <vt:lpstr>Các khái niệm cơ bản</vt:lpstr>
      <vt:lpstr>Biểu diễn xác suất</vt:lpstr>
      <vt:lpstr>Biến ngẫu nhiên nhị phân</vt:lpstr>
      <vt:lpstr>Các biến ngẫu nhiên đa thức</vt:lpstr>
      <vt:lpstr>Xác suất đồng thời</vt:lpstr>
      <vt:lpstr>Xác suất đồng thời (2)</vt:lpstr>
      <vt:lpstr>Xác suất có điều kiện</vt:lpstr>
      <vt:lpstr>Xác suát có điều kiện (2)</vt:lpstr>
      <vt:lpstr>Xác suất có điều kiện</vt:lpstr>
      <vt:lpstr>Độc lập thống kê</vt:lpstr>
      <vt:lpstr>Độc lập thống kê</vt:lpstr>
      <vt:lpstr>Độc lập có điều kiện</vt:lpstr>
      <vt:lpstr>Một số quy luật</vt:lpstr>
      <vt:lpstr>Quy tắc nhân và tổng</vt:lpstr>
      <vt:lpstr>Định lý Bayes</vt:lpstr>
      <vt:lpstr>Mô hình xác suất</vt:lpstr>
      <vt:lpstr>Mô hình xác suất</vt:lpstr>
      <vt:lpstr>Mô hình xác suất</vt:lpstr>
      <vt:lpstr>Các loại mô hình</vt:lpstr>
      <vt:lpstr>Phân phối chuẩn đơn biến</vt:lpstr>
      <vt:lpstr>Phân phối chuẩn đơn biến</vt:lpstr>
      <vt:lpstr>Mô hình Gaussian hỗn hợp đơn biến</vt:lpstr>
      <vt:lpstr>GMM nhiều biến</vt:lpstr>
      <vt:lpstr>Một số mô hình phổ biến</vt:lpstr>
      <vt:lpstr>Mô hình xác suất: hai bài toán</vt:lpstr>
      <vt:lpstr>Suy diễn và học</vt:lpstr>
      <vt:lpstr>Một số cách suy diễn</vt:lpstr>
      <vt:lpstr>Một số cách suy diễn (2)</vt:lpstr>
      <vt:lpstr>MLE: ví dụ Gaussian</vt:lpstr>
      <vt:lpstr>MLE: ví dụ Gaussian (2)</vt:lpstr>
      <vt:lpstr>MAP: Gaussian Naïve Bayes</vt:lpstr>
      <vt:lpstr>MAP: Gaussian Naïve Bayes (2)</vt:lpstr>
      <vt:lpstr>MAP: Gaussian Naïve Bayes (3)</vt:lpstr>
      <vt:lpstr>MAP: Multinomial Naïve Bayes (1)</vt:lpstr>
      <vt:lpstr>MAP: Multinomial Naïve Bayes (2)</vt:lpstr>
      <vt:lpstr>Nhìn lại GMM</vt:lpstr>
      <vt:lpstr>Vài tình huống khó khăn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Long Long</dc:creator>
  <cp:lastModifiedBy>Anh Nguyen</cp:lastModifiedBy>
  <cp:revision>117</cp:revision>
  <dcterms:created xsi:type="dcterms:W3CDTF">2020-04-20T02:25:53Z</dcterms:created>
  <dcterms:modified xsi:type="dcterms:W3CDTF">2024-08-15T15:17:23Z</dcterms:modified>
</cp:coreProperties>
</file>